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39" r:id="rId59"/>
    <p:sldId id="345" r:id="rId60"/>
    <p:sldId id="340" r:id="rId61"/>
    <p:sldId id="346" r:id="rId62"/>
    <p:sldId id="347" r:id="rId63"/>
    <p:sldId id="349" r:id="rId64"/>
    <p:sldId id="350" r:id="rId65"/>
    <p:sldId id="351" r:id="rId66"/>
    <p:sldId id="352" r:id="rId67"/>
    <p:sldId id="354" r:id="rId68"/>
    <p:sldId id="355" r:id="rId69"/>
    <p:sldId id="341" r:id="rId70"/>
    <p:sldId id="359" r:id="rId71"/>
    <p:sldId id="360" r:id="rId72"/>
    <p:sldId id="361" r:id="rId73"/>
    <p:sldId id="356" r:id="rId74"/>
    <p:sldId id="357" r:id="rId75"/>
    <p:sldId id="342" r:id="rId76"/>
    <p:sldId id="343" r:id="rId77"/>
    <p:sldId id="344" r:id="rId78"/>
    <p:sldId id="363" r:id="rId79"/>
    <p:sldId id="364" r:id="rId80"/>
    <p:sldId id="338" r:id="rId81"/>
    <p:sldId id="362"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 id="331" r:id="rId100"/>
    <p:sldId id="332" r:id="rId101"/>
    <p:sldId id="333" r:id="rId102"/>
    <p:sldId id="334" r:id="rId103"/>
    <p:sldId id="335" r:id="rId104"/>
    <p:sldId id="336"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44" autoAdjust="0"/>
  </p:normalViewPr>
  <p:slideViewPr>
    <p:cSldViewPr snapToGrid="0">
      <p:cViewPr varScale="1">
        <p:scale>
          <a:sx n="106" d="100"/>
          <a:sy n="106" d="100"/>
        </p:scale>
        <p:origin x="2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B6DEC7D9-25E6-407F-8A20-B5B6E931B524}"/>
    <pc:docChg chg="modSld">
      <pc:chgData name="Brian Srivastava" userId="a20fc31f-ff76-4f59-a5f9-7c37ba761692" providerId="ADAL" clId="{B6DEC7D9-25E6-407F-8A20-B5B6E931B524}" dt="2023-02-15T21:00:24.853" v="0" actId="790"/>
      <pc:docMkLst>
        <pc:docMk/>
      </pc:docMkLst>
      <pc:sldChg chg="modSp mod">
        <pc:chgData name="Brian Srivastava" userId="a20fc31f-ff76-4f59-a5f9-7c37ba761692" providerId="ADAL" clId="{B6DEC7D9-25E6-407F-8A20-B5B6E931B524}" dt="2023-02-15T21:00:24.853" v="0" actId="790"/>
        <pc:sldMkLst>
          <pc:docMk/>
          <pc:sldMk cId="749759394" sldId="322"/>
        </pc:sldMkLst>
        <pc:spChg chg="mod">
          <ac:chgData name="Brian Srivastava" userId="a20fc31f-ff76-4f59-a5f9-7c37ba761692" providerId="ADAL" clId="{B6DEC7D9-25E6-407F-8A20-B5B6E931B524}" dt="2023-02-15T21:00:24.853" v="0" actId="790"/>
          <ac:spMkLst>
            <pc:docMk/>
            <pc:sldMk cId="749759394" sldId="322"/>
            <ac:spMk id="6" creationId="{00000000-0000-0000-0000-000000000000}"/>
          </ac:spMkLst>
        </pc:spChg>
      </pc:sldChg>
    </pc:docChg>
  </pc:docChgLst>
  <pc:docChgLst>
    <pc:chgData name="Brian Srivastava" userId="a20fc31f-ff76-4f59-a5f9-7c37ba761692" providerId="ADAL" clId="{57CFADF6-8DAF-428A-99B7-4781D299AB7D}"/>
    <pc:docChg chg="custSel addSld delSld modSld sldOrd">
      <pc:chgData name="Brian Srivastava" userId="a20fc31f-ff76-4f59-a5f9-7c37ba761692" providerId="ADAL" clId="{57CFADF6-8DAF-428A-99B7-4781D299AB7D}" dt="2020-02-26T16:09:16.170" v="3229" actId="20577"/>
      <pc:docMkLst>
        <pc:docMk/>
      </pc:docMkLst>
      <pc:sldChg chg="addSp delSp modSp mod">
        <pc:chgData name="Brian Srivastava" userId="a20fc31f-ff76-4f59-a5f9-7c37ba761692" providerId="ADAL" clId="{57CFADF6-8DAF-428A-99B7-4781D299AB7D}" dt="2020-02-26T15:03:18.077" v="25" actId="14100"/>
        <pc:sldMkLst>
          <pc:docMk/>
          <pc:sldMk cId="3375040004" sldId="313"/>
        </pc:sldMkLst>
        <pc:spChg chg="mod">
          <ac:chgData name="Brian Srivastava" userId="a20fc31f-ff76-4f59-a5f9-7c37ba761692" providerId="ADAL" clId="{57CFADF6-8DAF-428A-99B7-4781D299AB7D}" dt="2020-02-26T15:03:10.982" v="22" actId="20577"/>
          <ac:spMkLst>
            <pc:docMk/>
            <pc:sldMk cId="3375040004" sldId="313"/>
            <ac:spMk id="2" creationId="{E4177A53-CAD3-4002-84DF-F2D207F948B9}"/>
          </ac:spMkLst>
        </pc:spChg>
        <pc:spChg chg="del">
          <ac:chgData name="Brian Srivastava" userId="a20fc31f-ff76-4f59-a5f9-7c37ba761692" providerId="ADAL" clId="{57CFADF6-8DAF-428A-99B7-4781D299AB7D}" dt="2020-02-26T15:03:13.725" v="23"/>
          <ac:spMkLst>
            <pc:docMk/>
            <pc:sldMk cId="3375040004" sldId="313"/>
            <ac:spMk id="3" creationId="{B63EFA1C-B868-4C4A-8DA6-49B9F7A482EB}"/>
          </ac:spMkLst>
        </pc:spChg>
        <pc:graphicFrameChg chg="add mod">
          <ac:chgData name="Brian Srivastava" userId="a20fc31f-ff76-4f59-a5f9-7c37ba761692" providerId="ADAL" clId="{57CFADF6-8DAF-428A-99B7-4781D299AB7D}" dt="2020-02-26T15:03:18.077" v="25" actId="14100"/>
          <ac:graphicFrameMkLst>
            <pc:docMk/>
            <pc:sldMk cId="3375040004" sldId="313"/>
            <ac:graphicFrameMk id="4" creationId="{9C64788E-F467-47C0-B7EE-3B6518377EA6}"/>
          </ac:graphicFrameMkLst>
        </pc:graphicFrameChg>
      </pc:sldChg>
      <pc:sldChg chg="modSp add mod">
        <pc:chgData name="Brian Srivastava" userId="a20fc31f-ff76-4f59-a5f9-7c37ba761692" providerId="ADAL" clId="{57CFADF6-8DAF-428A-99B7-4781D299AB7D}" dt="2020-02-26T15:03:27.645" v="65" actId="20577"/>
        <pc:sldMkLst>
          <pc:docMk/>
          <pc:sldMk cId="540542899" sldId="337"/>
        </pc:sldMkLst>
        <pc:spChg chg="mod">
          <ac:chgData name="Brian Srivastava" userId="a20fc31f-ff76-4f59-a5f9-7c37ba761692" providerId="ADAL" clId="{57CFADF6-8DAF-428A-99B7-4781D299AB7D}" dt="2020-02-26T15:03:27.645" v="65" actId="20577"/>
          <ac:spMkLst>
            <pc:docMk/>
            <pc:sldMk cId="540542899" sldId="337"/>
            <ac:spMk id="3" creationId="{55749897-EDB8-4002-B30D-C856A17633EB}"/>
          </ac:spMkLst>
        </pc:spChg>
      </pc:sldChg>
      <pc:sldChg chg="modSp add mod">
        <pc:chgData name="Brian Srivastava" userId="a20fc31f-ff76-4f59-a5f9-7c37ba761692" providerId="ADAL" clId="{57CFADF6-8DAF-428A-99B7-4781D299AB7D}" dt="2020-02-26T15:03:36.833" v="99" actId="20577"/>
        <pc:sldMkLst>
          <pc:docMk/>
          <pc:sldMk cId="2129264037" sldId="338"/>
        </pc:sldMkLst>
        <pc:spChg chg="mod">
          <ac:chgData name="Brian Srivastava" userId="a20fc31f-ff76-4f59-a5f9-7c37ba761692" providerId="ADAL" clId="{57CFADF6-8DAF-428A-99B7-4781D299AB7D}" dt="2020-02-26T15:03:36.833" v="99" actId="20577"/>
          <ac:spMkLst>
            <pc:docMk/>
            <pc:sldMk cId="2129264037" sldId="338"/>
            <ac:spMk id="3" creationId="{931C4D3F-F68E-4535-832A-9B4AAC6B03B1}"/>
          </ac:spMkLst>
        </pc:spChg>
      </pc:sldChg>
      <pc:sldChg chg="addSp delSp modSp add mod">
        <pc:chgData name="Brian Srivastava" userId="a20fc31f-ff76-4f59-a5f9-7c37ba761692" providerId="ADAL" clId="{57CFADF6-8DAF-428A-99B7-4781D299AB7D}" dt="2020-02-26T15:05:27.907" v="200"/>
        <pc:sldMkLst>
          <pc:docMk/>
          <pc:sldMk cId="2650723171" sldId="339"/>
        </pc:sldMkLst>
        <pc:spChg chg="mod">
          <ac:chgData name="Brian Srivastava" userId="a20fc31f-ff76-4f59-a5f9-7c37ba761692" providerId="ADAL" clId="{57CFADF6-8DAF-428A-99B7-4781D299AB7D}" dt="2020-02-26T15:03:43.301" v="115" actId="20577"/>
          <ac:spMkLst>
            <pc:docMk/>
            <pc:sldMk cId="2650723171" sldId="339"/>
            <ac:spMk id="2" creationId="{944D84BA-BB8F-4B39-8BB2-B5EFB4578EAC}"/>
          </ac:spMkLst>
        </pc:spChg>
        <pc:spChg chg="del">
          <ac:chgData name="Brian Srivastava" userId="a20fc31f-ff76-4f59-a5f9-7c37ba761692" providerId="ADAL" clId="{57CFADF6-8DAF-428A-99B7-4781D299AB7D}" dt="2020-02-26T15:05:27.907" v="200"/>
          <ac:spMkLst>
            <pc:docMk/>
            <pc:sldMk cId="2650723171" sldId="339"/>
            <ac:spMk id="3" creationId="{858BEAEC-5112-4A6A-B41A-87692D932D47}"/>
          </ac:spMkLst>
        </pc:spChg>
        <pc:picChg chg="add mod">
          <ac:chgData name="Brian Srivastava" userId="a20fc31f-ff76-4f59-a5f9-7c37ba761692" providerId="ADAL" clId="{57CFADF6-8DAF-428A-99B7-4781D299AB7D}" dt="2020-02-26T15:05:27.907" v="200"/>
          <ac:picMkLst>
            <pc:docMk/>
            <pc:sldMk cId="2650723171" sldId="339"/>
            <ac:picMk id="4" creationId="{99D555B3-F539-40A0-8A64-3F9C110798C2}"/>
          </ac:picMkLst>
        </pc:picChg>
      </pc:sldChg>
      <pc:sldChg chg="addSp modSp add mod">
        <pc:chgData name="Brian Srivastava" userId="a20fc31f-ff76-4f59-a5f9-7c37ba761692" providerId="ADAL" clId="{57CFADF6-8DAF-428A-99B7-4781D299AB7D}" dt="2020-02-26T15:11:42.405" v="317" actId="1076"/>
        <pc:sldMkLst>
          <pc:docMk/>
          <pc:sldMk cId="2613214383" sldId="340"/>
        </pc:sldMkLst>
        <pc:spChg chg="mod">
          <ac:chgData name="Brian Srivastava" userId="a20fc31f-ff76-4f59-a5f9-7c37ba761692" providerId="ADAL" clId="{57CFADF6-8DAF-428A-99B7-4781D299AB7D}" dt="2020-02-26T15:07:07.771" v="208" actId="20577"/>
          <ac:spMkLst>
            <pc:docMk/>
            <pc:sldMk cId="2613214383" sldId="340"/>
            <ac:spMk id="2" creationId="{BA9E179B-F2A5-4E16-BF28-7139D86C338B}"/>
          </ac:spMkLst>
        </pc:spChg>
        <pc:spChg chg="mod">
          <ac:chgData name="Brian Srivastava" userId="a20fc31f-ff76-4f59-a5f9-7c37ba761692" providerId="ADAL" clId="{57CFADF6-8DAF-428A-99B7-4781D299AB7D}" dt="2020-02-26T15:07:32.839" v="314" actId="20577"/>
          <ac:spMkLst>
            <pc:docMk/>
            <pc:sldMk cId="2613214383" sldId="340"/>
            <ac:spMk id="3" creationId="{1AAD4E52-F1AC-403E-AA78-61FC55F2F89F}"/>
          </ac:spMkLst>
        </pc:spChg>
        <pc:picChg chg="add mod">
          <ac:chgData name="Brian Srivastava" userId="a20fc31f-ff76-4f59-a5f9-7c37ba761692" providerId="ADAL" clId="{57CFADF6-8DAF-428A-99B7-4781D299AB7D}" dt="2020-02-26T15:11:42.405" v="317" actId="1076"/>
          <ac:picMkLst>
            <pc:docMk/>
            <pc:sldMk cId="2613214383" sldId="340"/>
            <ac:picMk id="4" creationId="{71C55770-368E-4441-B85A-79EA475335B7}"/>
          </ac:picMkLst>
        </pc:picChg>
      </pc:sldChg>
      <pc:sldChg chg="modSp add mod">
        <pc:chgData name="Brian Srivastava" userId="a20fc31f-ff76-4f59-a5f9-7c37ba761692" providerId="ADAL" clId="{57CFADF6-8DAF-428A-99B7-4781D299AB7D}" dt="2020-02-26T15:46:24.945" v="2331" actId="20577"/>
        <pc:sldMkLst>
          <pc:docMk/>
          <pc:sldMk cId="1883305359" sldId="341"/>
        </pc:sldMkLst>
        <pc:spChg chg="mod">
          <ac:chgData name="Brian Srivastava" userId="a20fc31f-ff76-4f59-a5f9-7c37ba761692" providerId="ADAL" clId="{57CFADF6-8DAF-428A-99B7-4781D299AB7D}" dt="2020-02-26T15:03:55.762" v="154" actId="20577"/>
          <ac:spMkLst>
            <pc:docMk/>
            <pc:sldMk cId="1883305359" sldId="341"/>
            <ac:spMk id="2" creationId="{1BFF034F-4B33-4F41-8B79-B28C176B6C6C}"/>
          </ac:spMkLst>
        </pc:spChg>
        <pc:spChg chg="mod">
          <ac:chgData name="Brian Srivastava" userId="a20fc31f-ff76-4f59-a5f9-7c37ba761692" providerId="ADAL" clId="{57CFADF6-8DAF-428A-99B7-4781D299AB7D}" dt="2020-02-26T15:46:24.945" v="2331" actId="20577"/>
          <ac:spMkLst>
            <pc:docMk/>
            <pc:sldMk cId="1883305359" sldId="341"/>
            <ac:spMk id="3" creationId="{9A71E1DD-F434-4EA8-A380-43F3688E3C73}"/>
          </ac:spMkLst>
        </pc:spChg>
      </pc:sldChg>
      <pc:sldChg chg="addSp delSp modSp add mod">
        <pc:chgData name="Brian Srivastava" userId="a20fc31f-ff76-4f59-a5f9-7c37ba761692" providerId="ADAL" clId="{57CFADF6-8DAF-428A-99B7-4781D299AB7D}" dt="2020-02-26T15:49:15.933" v="2584" actId="20577"/>
        <pc:sldMkLst>
          <pc:docMk/>
          <pc:sldMk cId="1104162592" sldId="342"/>
        </pc:sldMkLst>
        <pc:spChg chg="mod">
          <ac:chgData name="Brian Srivastava" userId="a20fc31f-ff76-4f59-a5f9-7c37ba761692" providerId="ADAL" clId="{57CFADF6-8DAF-428A-99B7-4781D299AB7D}" dt="2020-02-26T15:03:59.419" v="166" actId="20577"/>
          <ac:spMkLst>
            <pc:docMk/>
            <pc:sldMk cId="1104162592" sldId="342"/>
            <ac:spMk id="2" creationId="{28340E9C-0F1B-4F30-A4FB-765EE0A1AE52}"/>
          </ac:spMkLst>
        </pc:spChg>
        <pc:spChg chg="del">
          <ac:chgData name="Brian Srivastava" userId="a20fc31f-ff76-4f59-a5f9-7c37ba761692" providerId="ADAL" clId="{57CFADF6-8DAF-428A-99B7-4781D299AB7D}" dt="2020-02-26T15:47:47.906" v="2332"/>
          <ac:spMkLst>
            <pc:docMk/>
            <pc:sldMk cId="1104162592" sldId="342"/>
            <ac:spMk id="3" creationId="{A39EA8F9-7DE9-43DC-84E4-8C6516839ECF}"/>
          </ac:spMkLst>
        </pc:spChg>
        <pc:spChg chg="add mod">
          <ac:chgData name="Brian Srivastava" userId="a20fc31f-ff76-4f59-a5f9-7c37ba761692" providerId="ADAL" clId="{57CFADF6-8DAF-428A-99B7-4781D299AB7D}" dt="2020-02-26T15:49:15.933" v="2584" actId="20577"/>
          <ac:spMkLst>
            <pc:docMk/>
            <pc:sldMk cId="1104162592" sldId="342"/>
            <ac:spMk id="4" creationId="{E5F72091-701E-4E95-AB7A-6EE18C61F773}"/>
          </ac:spMkLst>
        </pc:spChg>
        <pc:picChg chg="add mod">
          <ac:chgData name="Brian Srivastava" userId="a20fc31f-ff76-4f59-a5f9-7c37ba761692" providerId="ADAL" clId="{57CFADF6-8DAF-428A-99B7-4781D299AB7D}" dt="2020-02-26T15:48:06.641" v="2341" actId="1076"/>
          <ac:picMkLst>
            <pc:docMk/>
            <pc:sldMk cId="1104162592" sldId="342"/>
            <ac:picMk id="16386" creationId="{495D18DB-3D5A-49F4-B5C9-CB9ED4B6E61A}"/>
          </ac:picMkLst>
        </pc:picChg>
      </pc:sldChg>
      <pc:sldChg chg="addSp delSp modSp add mod">
        <pc:chgData name="Brian Srivastava" userId="a20fc31f-ff76-4f59-a5f9-7c37ba761692" providerId="ADAL" clId="{57CFADF6-8DAF-428A-99B7-4781D299AB7D}" dt="2020-02-26T15:54:21.907" v="2978" actId="20577"/>
        <pc:sldMkLst>
          <pc:docMk/>
          <pc:sldMk cId="3182026352" sldId="343"/>
        </pc:sldMkLst>
        <pc:spChg chg="mod">
          <ac:chgData name="Brian Srivastava" userId="a20fc31f-ff76-4f59-a5f9-7c37ba761692" providerId="ADAL" clId="{57CFADF6-8DAF-428A-99B7-4781D299AB7D}" dt="2020-02-26T15:04:08.846" v="181" actId="20577"/>
          <ac:spMkLst>
            <pc:docMk/>
            <pc:sldMk cId="3182026352" sldId="343"/>
            <ac:spMk id="2" creationId="{1C408FA8-E418-49DD-B8AB-B2A3F92962DC}"/>
          </ac:spMkLst>
        </pc:spChg>
        <pc:spChg chg="del">
          <ac:chgData name="Brian Srivastava" userId="a20fc31f-ff76-4f59-a5f9-7c37ba761692" providerId="ADAL" clId="{57CFADF6-8DAF-428A-99B7-4781D299AB7D}" dt="2020-02-26T15:53:39.827" v="2823"/>
          <ac:spMkLst>
            <pc:docMk/>
            <pc:sldMk cId="3182026352" sldId="343"/>
            <ac:spMk id="3" creationId="{506CF081-54C9-42BB-A719-3B0CEA6EDF3F}"/>
          </ac:spMkLst>
        </pc:spChg>
        <pc:spChg chg="add mod">
          <ac:chgData name="Brian Srivastava" userId="a20fc31f-ff76-4f59-a5f9-7c37ba761692" providerId="ADAL" clId="{57CFADF6-8DAF-428A-99B7-4781D299AB7D}" dt="2020-02-26T15:54:21.907" v="2978" actId="20577"/>
          <ac:spMkLst>
            <pc:docMk/>
            <pc:sldMk cId="3182026352" sldId="343"/>
            <ac:spMk id="4" creationId="{F74D406F-F13C-4B0B-B7F5-45AA253AB565}"/>
          </ac:spMkLst>
        </pc:spChg>
        <pc:picChg chg="add mod">
          <ac:chgData name="Brian Srivastava" userId="a20fc31f-ff76-4f59-a5f9-7c37ba761692" providerId="ADAL" clId="{57CFADF6-8DAF-428A-99B7-4781D299AB7D}" dt="2020-02-26T15:54:01.366" v="2869" actId="14100"/>
          <ac:picMkLst>
            <pc:docMk/>
            <pc:sldMk cId="3182026352" sldId="343"/>
            <ac:picMk id="17410" creationId="{B426127B-B9CB-4F04-94E5-B530419C2755}"/>
          </ac:picMkLst>
        </pc:picChg>
      </pc:sldChg>
      <pc:sldChg chg="addSp delSp modSp add mod">
        <pc:chgData name="Brian Srivastava" userId="a20fc31f-ff76-4f59-a5f9-7c37ba761692" providerId="ADAL" clId="{57CFADF6-8DAF-428A-99B7-4781D299AB7D}" dt="2020-02-26T16:07:12.589" v="2982"/>
        <pc:sldMkLst>
          <pc:docMk/>
          <pc:sldMk cId="1968347145" sldId="344"/>
        </pc:sldMkLst>
        <pc:spChg chg="mod">
          <ac:chgData name="Brian Srivastava" userId="a20fc31f-ff76-4f59-a5f9-7c37ba761692" providerId="ADAL" clId="{57CFADF6-8DAF-428A-99B7-4781D299AB7D}" dt="2020-02-26T15:04:16.481" v="199" actId="20577"/>
          <ac:spMkLst>
            <pc:docMk/>
            <pc:sldMk cId="1968347145" sldId="344"/>
            <ac:spMk id="2" creationId="{A45167D3-ED28-4E6A-9C76-F90905215FDA}"/>
          </ac:spMkLst>
        </pc:spChg>
        <pc:spChg chg="del">
          <ac:chgData name="Brian Srivastava" userId="a20fc31f-ff76-4f59-a5f9-7c37ba761692" providerId="ADAL" clId="{57CFADF6-8DAF-428A-99B7-4781D299AB7D}" dt="2020-02-26T16:06:47.051" v="2979"/>
          <ac:spMkLst>
            <pc:docMk/>
            <pc:sldMk cId="1968347145" sldId="344"/>
            <ac:spMk id="3" creationId="{9769C9E7-336B-405E-873C-5005666B19E9}"/>
          </ac:spMkLst>
        </pc:spChg>
        <pc:spChg chg="add mod">
          <ac:chgData name="Brian Srivastava" userId="a20fc31f-ff76-4f59-a5f9-7c37ba761692" providerId="ADAL" clId="{57CFADF6-8DAF-428A-99B7-4781D299AB7D}" dt="2020-02-26T16:07:12.589" v="2982"/>
          <ac:spMkLst>
            <pc:docMk/>
            <pc:sldMk cId="1968347145" sldId="344"/>
            <ac:spMk id="4" creationId="{A834EF63-3ABB-4390-97C1-744BE3104AD6}"/>
          </ac:spMkLst>
        </pc:spChg>
        <pc:picChg chg="add mod">
          <ac:chgData name="Brian Srivastava" userId="a20fc31f-ff76-4f59-a5f9-7c37ba761692" providerId="ADAL" clId="{57CFADF6-8DAF-428A-99B7-4781D299AB7D}" dt="2020-02-26T16:06:48.854" v="2980" actId="1076"/>
          <ac:picMkLst>
            <pc:docMk/>
            <pc:sldMk cId="1968347145" sldId="344"/>
            <ac:picMk id="18434" creationId="{B41EA9FD-D1DA-438C-BD29-0A5F1BAE2EAE}"/>
          </ac:picMkLst>
        </pc:picChg>
      </pc:sldChg>
      <pc:sldChg chg="addSp delSp add">
        <pc:chgData name="Brian Srivastava" userId="a20fc31f-ff76-4f59-a5f9-7c37ba761692" providerId="ADAL" clId="{57CFADF6-8DAF-428A-99B7-4781D299AB7D}" dt="2020-02-26T15:06:26.971" v="202"/>
        <pc:sldMkLst>
          <pc:docMk/>
          <pc:sldMk cId="3928907764" sldId="345"/>
        </pc:sldMkLst>
        <pc:spChg chg="del">
          <ac:chgData name="Brian Srivastava" userId="a20fc31f-ff76-4f59-a5f9-7c37ba761692" providerId="ADAL" clId="{57CFADF6-8DAF-428A-99B7-4781D299AB7D}" dt="2020-02-26T15:06:26.971" v="202"/>
          <ac:spMkLst>
            <pc:docMk/>
            <pc:sldMk cId="3928907764" sldId="345"/>
            <ac:spMk id="3" creationId="{D31C2DF2-F9A2-43C0-AD52-B6F22E5D2CFE}"/>
          </ac:spMkLst>
        </pc:spChg>
        <pc:picChg chg="add">
          <ac:chgData name="Brian Srivastava" userId="a20fc31f-ff76-4f59-a5f9-7c37ba761692" providerId="ADAL" clId="{57CFADF6-8DAF-428A-99B7-4781D299AB7D}" dt="2020-02-26T15:06:26.971" v="202"/>
          <ac:picMkLst>
            <pc:docMk/>
            <pc:sldMk cId="3928907764" sldId="345"/>
            <ac:picMk id="12290" creationId="{4CB234E1-116D-4700-9497-E3CFF509946A}"/>
          </ac:picMkLst>
        </pc:picChg>
      </pc:sldChg>
      <pc:sldChg chg="addSp modSp add mod">
        <pc:chgData name="Brian Srivastava" userId="a20fc31f-ff76-4f59-a5f9-7c37ba761692" providerId="ADAL" clId="{57CFADF6-8DAF-428A-99B7-4781D299AB7D}" dt="2020-02-26T15:13:35.162" v="523" actId="20577"/>
        <pc:sldMkLst>
          <pc:docMk/>
          <pc:sldMk cId="1809683759" sldId="346"/>
        </pc:sldMkLst>
        <pc:spChg chg="mod">
          <ac:chgData name="Brian Srivastava" userId="a20fc31f-ff76-4f59-a5f9-7c37ba761692" providerId="ADAL" clId="{57CFADF6-8DAF-428A-99B7-4781D299AB7D}" dt="2020-02-26T15:12:01.435" v="375" actId="20577"/>
          <ac:spMkLst>
            <pc:docMk/>
            <pc:sldMk cId="1809683759" sldId="346"/>
            <ac:spMk id="2" creationId="{4D30E0CF-676B-4DD2-B661-6C0BE414B12A}"/>
          </ac:spMkLst>
        </pc:spChg>
        <pc:spChg chg="mod">
          <ac:chgData name="Brian Srivastava" userId="a20fc31f-ff76-4f59-a5f9-7c37ba761692" providerId="ADAL" clId="{57CFADF6-8DAF-428A-99B7-4781D299AB7D}" dt="2020-02-26T15:13:35.162" v="523" actId="20577"/>
          <ac:spMkLst>
            <pc:docMk/>
            <pc:sldMk cId="1809683759" sldId="346"/>
            <ac:spMk id="3" creationId="{938AC0C7-0E58-481D-86AC-AA7C46EDCAA6}"/>
          </ac:spMkLst>
        </pc:spChg>
        <pc:picChg chg="add mod">
          <ac:chgData name="Brian Srivastava" userId="a20fc31f-ff76-4f59-a5f9-7c37ba761692" providerId="ADAL" clId="{57CFADF6-8DAF-428A-99B7-4781D299AB7D}" dt="2020-02-26T15:13:15.665" v="452" actId="1076"/>
          <ac:picMkLst>
            <pc:docMk/>
            <pc:sldMk cId="1809683759" sldId="346"/>
            <ac:picMk id="14338" creationId="{C6B5B1F7-68A2-4648-A089-1FA65B43B57C}"/>
          </ac:picMkLst>
        </pc:picChg>
      </pc:sldChg>
      <pc:sldChg chg="addSp delSp modSp add mod">
        <pc:chgData name="Brian Srivastava" userId="a20fc31f-ff76-4f59-a5f9-7c37ba761692" providerId="ADAL" clId="{57CFADF6-8DAF-428A-99B7-4781D299AB7D}" dt="2020-02-26T15:22:51.756" v="921" actId="20577"/>
        <pc:sldMkLst>
          <pc:docMk/>
          <pc:sldMk cId="1312225542" sldId="347"/>
        </pc:sldMkLst>
        <pc:spChg chg="mod">
          <ac:chgData name="Brian Srivastava" userId="a20fc31f-ff76-4f59-a5f9-7c37ba761692" providerId="ADAL" clId="{57CFADF6-8DAF-428A-99B7-4781D299AB7D}" dt="2020-02-26T15:19:37.610" v="734" actId="21"/>
          <ac:spMkLst>
            <pc:docMk/>
            <pc:sldMk cId="1312225542" sldId="347"/>
            <ac:spMk id="2" creationId="{7E767922-DE85-4991-960A-CB5C55F2451D}"/>
          </ac:spMkLst>
        </pc:spChg>
        <pc:spChg chg="add del mod">
          <ac:chgData name="Brian Srivastava" userId="a20fc31f-ff76-4f59-a5f9-7c37ba761692" providerId="ADAL" clId="{57CFADF6-8DAF-428A-99B7-4781D299AB7D}" dt="2020-02-26T15:22:51.756" v="921" actId="20577"/>
          <ac:spMkLst>
            <pc:docMk/>
            <pc:sldMk cId="1312225542" sldId="347"/>
            <ac:spMk id="3" creationId="{6144E1EC-7CEC-42B6-ABF6-14FA7E8A2A00}"/>
          </ac:spMkLst>
        </pc:spChg>
        <pc:spChg chg="add del">
          <ac:chgData name="Brian Srivastava" userId="a20fc31f-ff76-4f59-a5f9-7c37ba761692" providerId="ADAL" clId="{57CFADF6-8DAF-428A-99B7-4781D299AB7D}" dt="2020-02-26T15:14:16.306" v="559"/>
          <ac:spMkLst>
            <pc:docMk/>
            <pc:sldMk cId="1312225542" sldId="347"/>
            <ac:spMk id="4" creationId="{A7EF9D52-04EB-4457-8A5A-F9F4A65F8863}"/>
          </ac:spMkLst>
        </pc:spChg>
        <pc:spChg chg="add del">
          <ac:chgData name="Brian Srivastava" userId="a20fc31f-ff76-4f59-a5f9-7c37ba761692" providerId="ADAL" clId="{57CFADF6-8DAF-428A-99B7-4781D299AB7D}" dt="2020-02-26T15:16:12.600" v="605"/>
          <ac:spMkLst>
            <pc:docMk/>
            <pc:sldMk cId="1312225542" sldId="347"/>
            <ac:spMk id="5" creationId="{08C2D30B-5976-4D18-82C8-2A5592A045AE}"/>
          </ac:spMkLst>
        </pc:spChg>
        <pc:spChg chg="add del">
          <ac:chgData name="Brian Srivastava" userId="a20fc31f-ff76-4f59-a5f9-7c37ba761692" providerId="ADAL" clId="{57CFADF6-8DAF-428A-99B7-4781D299AB7D}" dt="2020-02-26T15:16:21.903" v="609"/>
          <ac:spMkLst>
            <pc:docMk/>
            <pc:sldMk cId="1312225542" sldId="347"/>
            <ac:spMk id="6" creationId="{D6A6D420-7472-4A84-922A-F43F061A7307}"/>
          </ac:spMkLst>
        </pc:spChg>
        <pc:spChg chg="add del">
          <ac:chgData name="Brian Srivastava" userId="a20fc31f-ff76-4f59-a5f9-7c37ba761692" providerId="ADAL" clId="{57CFADF6-8DAF-428A-99B7-4781D299AB7D}" dt="2020-02-26T15:17:26.318" v="627"/>
          <ac:spMkLst>
            <pc:docMk/>
            <pc:sldMk cId="1312225542" sldId="347"/>
            <ac:spMk id="7" creationId="{4C9CA3D0-B0A5-4208-8599-5B339599F964}"/>
          </ac:spMkLst>
        </pc:spChg>
      </pc:sldChg>
      <pc:sldChg chg="add del">
        <pc:chgData name="Brian Srivastava" userId="a20fc31f-ff76-4f59-a5f9-7c37ba761692" providerId="ADAL" clId="{57CFADF6-8DAF-428A-99B7-4781D299AB7D}" dt="2020-02-26T15:39:50.831" v="1600" actId="47"/>
        <pc:sldMkLst>
          <pc:docMk/>
          <pc:sldMk cId="2140946899" sldId="348"/>
        </pc:sldMkLst>
      </pc:sldChg>
      <pc:sldChg chg="modSp add mod">
        <pc:chgData name="Brian Srivastava" userId="a20fc31f-ff76-4f59-a5f9-7c37ba761692" providerId="ADAL" clId="{57CFADF6-8DAF-428A-99B7-4781D299AB7D}" dt="2020-02-26T15:24:22.240" v="948" actId="20577"/>
        <pc:sldMkLst>
          <pc:docMk/>
          <pc:sldMk cId="1332650463" sldId="349"/>
        </pc:sldMkLst>
        <pc:spChg chg="mod">
          <ac:chgData name="Brian Srivastava" userId="a20fc31f-ff76-4f59-a5f9-7c37ba761692" providerId="ADAL" clId="{57CFADF6-8DAF-428A-99B7-4781D299AB7D}" dt="2020-02-26T15:23:21.754" v="922" actId="20577"/>
          <ac:spMkLst>
            <pc:docMk/>
            <pc:sldMk cId="1332650463" sldId="349"/>
            <ac:spMk id="2" creationId="{677E4EFC-FC19-403B-B16D-0FD91C150AA1}"/>
          </ac:spMkLst>
        </pc:spChg>
        <pc:spChg chg="mod">
          <ac:chgData name="Brian Srivastava" userId="a20fc31f-ff76-4f59-a5f9-7c37ba761692" providerId="ADAL" clId="{57CFADF6-8DAF-428A-99B7-4781D299AB7D}" dt="2020-02-26T15:24:22.240" v="948" actId="20577"/>
          <ac:spMkLst>
            <pc:docMk/>
            <pc:sldMk cId="1332650463" sldId="349"/>
            <ac:spMk id="3" creationId="{BBFB3397-A1F5-4611-BD52-705DABC6B347}"/>
          </ac:spMkLst>
        </pc:spChg>
      </pc:sldChg>
      <pc:sldChg chg="addSp modSp add mod">
        <pc:chgData name="Brian Srivastava" userId="a20fc31f-ff76-4f59-a5f9-7c37ba761692" providerId="ADAL" clId="{57CFADF6-8DAF-428A-99B7-4781D299AB7D}" dt="2020-02-26T15:35:39.712" v="1409" actId="20577"/>
        <pc:sldMkLst>
          <pc:docMk/>
          <pc:sldMk cId="3162834693" sldId="350"/>
        </pc:sldMkLst>
        <pc:spChg chg="mod">
          <ac:chgData name="Brian Srivastava" userId="a20fc31f-ff76-4f59-a5f9-7c37ba761692" providerId="ADAL" clId="{57CFADF6-8DAF-428A-99B7-4781D299AB7D}" dt="2020-02-26T15:24:33.088" v="956" actId="20577"/>
          <ac:spMkLst>
            <pc:docMk/>
            <pc:sldMk cId="3162834693" sldId="350"/>
            <ac:spMk id="2" creationId="{0262A748-EB5A-43BD-AB6E-BCDAA756A8D4}"/>
          </ac:spMkLst>
        </pc:spChg>
        <pc:spChg chg="mod">
          <ac:chgData name="Brian Srivastava" userId="a20fc31f-ff76-4f59-a5f9-7c37ba761692" providerId="ADAL" clId="{57CFADF6-8DAF-428A-99B7-4781D299AB7D}" dt="2020-02-26T15:35:39.712" v="1409" actId="20577"/>
          <ac:spMkLst>
            <pc:docMk/>
            <pc:sldMk cId="3162834693" sldId="350"/>
            <ac:spMk id="3" creationId="{32F74068-79CE-4267-BD3B-4E8D65152456}"/>
          </ac:spMkLst>
        </pc:spChg>
        <pc:spChg chg="add mod">
          <ac:chgData name="Brian Srivastava" userId="a20fc31f-ff76-4f59-a5f9-7c37ba761692" providerId="ADAL" clId="{57CFADF6-8DAF-428A-99B7-4781D299AB7D}" dt="2020-02-26T15:27:46.157" v="1067" actId="1076"/>
          <ac:spMkLst>
            <pc:docMk/>
            <pc:sldMk cId="3162834693" sldId="350"/>
            <ac:spMk id="4" creationId="{D1A0F264-702C-4A17-982D-373070753009}"/>
          </ac:spMkLst>
        </pc:spChg>
      </pc:sldChg>
      <pc:sldChg chg="modSp add mod">
        <pc:chgData name="Brian Srivastava" userId="a20fc31f-ff76-4f59-a5f9-7c37ba761692" providerId="ADAL" clId="{57CFADF6-8DAF-428A-99B7-4781D299AB7D}" dt="2020-02-26T15:37:37.532" v="1486" actId="27636"/>
        <pc:sldMkLst>
          <pc:docMk/>
          <pc:sldMk cId="42294268" sldId="351"/>
        </pc:sldMkLst>
        <pc:spChg chg="mod">
          <ac:chgData name="Brian Srivastava" userId="a20fc31f-ff76-4f59-a5f9-7c37ba761692" providerId="ADAL" clId="{57CFADF6-8DAF-428A-99B7-4781D299AB7D}" dt="2020-02-26T15:37:37.532" v="1486" actId="27636"/>
          <ac:spMkLst>
            <pc:docMk/>
            <pc:sldMk cId="42294268" sldId="351"/>
            <ac:spMk id="3" creationId="{5A3F8DB0-EF02-4FD2-9F02-97FE017B2FDC}"/>
          </ac:spMkLst>
        </pc:spChg>
        <pc:spChg chg="mod">
          <ac:chgData name="Brian Srivastava" userId="a20fc31f-ff76-4f59-a5f9-7c37ba761692" providerId="ADAL" clId="{57CFADF6-8DAF-428A-99B7-4781D299AB7D}" dt="2020-02-26T15:37:37.523" v="1485" actId="27636"/>
          <ac:spMkLst>
            <pc:docMk/>
            <pc:sldMk cId="42294268" sldId="351"/>
            <ac:spMk id="4" creationId="{2D93B1DF-689A-4981-AF97-CFDC56FEE6F1}"/>
          </ac:spMkLst>
        </pc:spChg>
      </pc:sldChg>
      <pc:sldChg chg="modSp add mod ord">
        <pc:chgData name="Brian Srivastava" userId="a20fc31f-ff76-4f59-a5f9-7c37ba761692" providerId="ADAL" clId="{57CFADF6-8DAF-428A-99B7-4781D299AB7D}" dt="2020-02-26T15:37:34.298" v="1483" actId="27636"/>
        <pc:sldMkLst>
          <pc:docMk/>
          <pc:sldMk cId="4085918469" sldId="352"/>
        </pc:sldMkLst>
        <pc:spChg chg="mod">
          <ac:chgData name="Brian Srivastava" userId="a20fc31f-ff76-4f59-a5f9-7c37ba761692" providerId="ADAL" clId="{57CFADF6-8DAF-428A-99B7-4781D299AB7D}" dt="2020-02-26T15:37:34.298" v="1483" actId="27636"/>
          <ac:spMkLst>
            <pc:docMk/>
            <pc:sldMk cId="4085918469" sldId="352"/>
            <ac:spMk id="3" creationId="{5A3F8DB0-EF02-4FD2-9F02-97FE017B2FDC}"/>
          </ac:spMkLst>
        </pc:spChg>
        <pc:spChg chg="mod">
          <ac:chgData name="Brian Srivastava" userId="a20fc31f-ff76-4f59-a5f9-7c37ba761692" providerId="ADAL" clId="{57CFADF6-8DAF-428A-99B7-4781D299AB7D}" dt="2020-02-26T15:37:34.289" v="1482" actId="27636"/>
          <ac:spMkLst>
            <pc:docMk/>
            <pc:sldMk cId="4085918469" sldId="352"/>
            <ac:spMk id="4" creationId="{2D93B1DF-689A-4981-AF97-CFDC56FEE6F1}"/>
          </ac:spMkLst>
        </pc:spChg>
      </pc:sldChg>
      <pc:sldChg chg="modSp add del">
        <pc:chgData name="Brian Srivastava" userId="a20fc31f-ff76-4f59-a5f9-7c37ba761692" providerId="ADAL" clId="{57CFADF6-8DAF-428A-99B7-4781D299AB7D}" dt="2020-02-26T15:39:49.079" v="1599" actId="47"/>
        <pc:sldMkLst>
          <pc:docMk/>
          <pc:sldMk cId="3508676086" sldId="353"/>
        </pc:sldMkLst>
        <pc:spChg chg="mod">
          <ac:chgData name="Brian Srivastava" userId="a20fc31f-ff76-4f59-a5f9-7c37ba761692" providerId="ADAL" clId="{57CFADF6-8DAF-428A-99B7-4781D299AB7D}" dt="2020-02-26T15:36:34.759" v="1415"/>
          <ac:spMkLst>
            <pc:docMk/>
            <pc:sldMk cId="3508676086" sldId="353"/>
            <ac:spMk id="3" creationId="{CC0292A4-85A3-42D3-A026-85448649A36D}"/>
          </ac:spMkLst>
        </pc:spChg>
      </pc:sldChg>
      <pc:sldChg chg="modSp add mod">
        <pc:chgData name="Brian Srivastava" userId="a20fc31f-ff76-4f59-a5f9-7c37ba761692" providerId="ADAL" clId="{57CFADF6-8DAF-428A-99B7-4781D299AB7D}" dt="2020-02-26T15:38:04.118" v="1518" actId="27636"/>
        <pc:sldMkLst>
          <pc:docMk/>
          <pc:sldMk cId="2517426856" sldId="354"/>
        </pc:sldMkLst>
        <pc:spChg chg="mod">
          <ac:chgData name="Brian Srivastava" userId="a20fc31f-ff76-4f59-a5f9-7c37ba761692" providerId="ADAL" clId="{57CFADF6-8DAF-428A-99B7-4781D299AB7D}" dt="2020-02-26T15:38:04.118" v="1518" actId="27636"/>
          <ac:spMkLst>
            <pc:docMk/>
            <pc:sldMk cId="2517426856" sldId="354"/>
            <ac:spMk id="3" creationId="{5A3F8DB0-EF02-4FD2-9F02-97FE017B2FDC}"/>
          </ac:spMkLst>
        </pc:spChg>
        <pc:spChg chg="mod">
          <ac:chgData name="Brian Srivastava" userId="a20fc31f-ff76-4f59-a5f9-7c37ba761692" providerId="ADAL" clId="{57CFADF6-8DAF-428A-99B7-4781D299AB7D}" dt="2020-02-26T15:38:04.088" v="1517" actId="27636"/>
          <ac:spMkLst>
            <pc:docMk/>
            <pc:sldMk cId="2517426856" sldId="354"/>
            <ac:spMk id="4" creationId="{2D93B1DF-689A-4981-AF97-CFDC56FEE6F1}"/>
          </ac:spMkLst>
        </pc:spChg>
      </pc:sldChg>
      <pc:sldChg chg="addSp delSp modSp add mod">
        <pc:chgData name="Brian Srivastava" userId="a20fc31f-ff76-4f59-a5f9-7c37ba761692" providerId="ADAL" clId="{57CFADF6-8DAF-428A-99B7-4781D299AB7D}" dt="2020-02-26T15:39:41.702" v="1598" actId="20577"/>
        <pc:sldMkLst>
          <pc:docMk/>
          <pc:sldMk cId="1867664860" sldId="355"/>
        </pc:sldMkLst>
        <pc:spChg chg="mod">
          <ac:chgData name="Brian Srivastava" userId="a20fc31f-ff76-4f59-a5f9-7c37ba761692" providerId="ADAL" clId="{57CFADF6-8DAF-428A-99B7-4781D299AB7D}" dt="2020-02-26T15:35:19.593" v="1402" actId="20577"/>
          <ac:spMkLst>
            <pc:docMk/>
            <pc:sldMk cId="1867664860" sldId="355"/>
            <ac:spMk id="2" creationId="{FE7BA81F-6C13-4A3D-BBB6-5A10122A540E}"/>
          </ac:spMkLst>
        </pc:spChg>
        <pc:spChg chg="mod">
          <ac:chgData name="Brian Srivastava" userId="a20fc31f-ff76-4f59-a5f9-7c37ba761692" providerId="ADAL" clId="{57CFADF6-8DAF-428A-99B7-4781D299AB7D}" dt="2020-02-26T15:39:41.702" v="1598" actId="20577"/>
          <ac:spMkLst>
            <pc:docMk/>
            <pc:sldMk cId="1867664860" sldId="355"/>
            <ac:spMk id="3" creationId="{FE598AD7-7877-4DE0-8094-40AE2E2D7510}"/>
          </ac:spMkLst>
        </pc:spChg>
        <pc:spChg chg="del">
          <ac:chgData name="Brian Srivastava" userId="a20fc31f-ff76-4f59-a5f9-7c37ba761692" providerId="ADAL" clId="{57CFADF6-8DAF-428A-99B7-4781D299AB7D}" dt="2020-02-26T15:36:02.508" v="1410"/>
          <ac:spMkLst>
            <pc:docMk/>
            <pc:sldMk cId="1867664860" sldId="355"/>
            <ac:spMk id="4" creationId="{4E6FA08F-AAC8-436A-A262-C2224E35D007}"/>
          </ac:spMkLst>
        </pc:spChg>
        <pc:spChg chg="add mod">
          <ac:chgData name="Brian Srivastava" userId="a20fc31f-ff76-4f59-a5f9-7c37ba761692" providerId="ADAL" clId="{57CFADF6-8DAF-428A-99B7-4781D299AB7D}" dt="2020-02-26T15:36:06.926" v="1412" actId="1076"/>
          <ac:spMkLst>
            <pc:docMk/>
            <pc:sldMk cId="1867664860" sldId="355"/>
            <ac:spMk id="5" creationId="{A8E1AD01-166C-45BD-88C3-864C198FB69B}"/>
          </ac:spMkLst>
        </pc:spChg>
      </pc:sldChg>
      <pc:sldChg chg="addSp delSp modSp add mod">
        <pc:chgData name="Brian Srivastava" userId="a20fc31f-ff76-4f59-a5f9-7c37ba761692" providerId="ADAL" clId="{57CFADF6-8DAF-428A-99B7-4781D299AB7D}" dt="2020-02-26T15:42:09.146" v="1730" actId="1076"/>
        <pc:sldMkLst>
          <pc:docMk/>
          <pc:sldMk cId="2561059358" sldId="356"/>
        </pc:sldMkLst>
        <pc:spChg chg="del">
          <ac:chgData name="Brian Srivastava" userId="a20fc31f-ff76-4f59-a5f9-7c37ba761692" providerId="ADAL" clId="{57CFADF6-8DAF-428A-99B7-4781D299AB7D}" dt="2020-02-26T15:42:05.270" v="1727"/>
          <ac:spMkLst>
            <pc:docMk/>
            <pc:sldMk cId="2561059358" sldId="356"/>
            <ac:spMk id="3" creationId="{FEE4DB6E-2BFF-44D3-B4E6-E0D2821318C1}"/>
          </ac:spMkLst>
        </pc:spChg>
        <pc:picChg chg="add mod">
          <ac:chgData name="Brian Srivastava" userId="a20fc31f-ff76-4f59-a5f9-7c37ba761692" providerId="ADAL" clId="{57CFADF6-8DAF-428A-99B7-4781D299AB7D}" dt="2020-02-26T15:42:09.146" v="1730" actId="1076"/>
          <ac:picMkLst>
            <pc:docMk/>
            <pc:sldMk cId="2561059358" sldId="356"/>
            <ac:picMk id="4" creationId="{162C942A-01B2-4CD4-BEA4-B90BD510E5CD}"/>
          </ac:picMkLst>
        </pc:picChg>
      </pc:sldChg>
      <pc:sldChg chg="addSp delSp modSp add mod">
        <pc:chgData name="Brian Srivastava" userId="a20fc31f-ff76-4f59-a5f9-7c37ba761692" providerId="ADAL" clId="{57CFADF6-8DAF-428A-99B7-4781D299AB7D}" dt="2020-02-26T15:42:30.296" v="1736" actId="1076"/>
        <pc:sldMkLst>
          <pc:docMk/>
          <pc:sldMk cId="447168394" sldId="357"/>
        </pc:sldMkLst>
        <pc:spChg chg="del">
          <ac:chgData name="Brian Srivastava" userId="a20fc31f-ff76-4f59-a5f9-7c37ba761692" providerId="ADAL" clId="{57CFADF6-8DAF-428A-99B7-4781D299AB7D}" dt="2020-02-26T15:42:25.341" v="1732"/>
          <ac:spMkLst>
            <pc:docMk/>
            <pc:sldMk cId="447168394" sldId="357"/>
            <ac:spMk id="3" creationId="{76589C4C-603A-42E2-BD62-44F743010C43}"/>
          </ac:spMkLst>
        </pc:spChg>
        <pc:picChg chg="add mod">
          <ac:chgData name="Brian Srivastava" userId="a20fc31f-ff76-4f59-a5f9-7c37ba761692" providerId="ADAL" clId="{57CFADF6-8DAF-428A-99B7-4781D299AB7D}" dt="2020-02-26T15:42:30.296" v="1736" actId="1076"/>
          <ac:picMkLst>
            <pc:docMk/>
            <pc:sldMk cId="447168394" sldId="357"/>
            <ac:picMk id="4" creationId="{EC7DAA03-5D7C-4422-A55D-C91A5213D21E}"/>
          </ac:picMkLst>
        </pc:picChg>
      </pc:sldChg>
      <pc:sldChg chg="add del">
        <pc:chgData name="Brian Srivastava" userId="a20fc31f-ff76-4f59-a5f9-7c37ba761692" providerId="ADAL" clId="{57CFADF6-8DAF-428A-99B7-4781D299AB7D}" dt="2020-02-26T15:46:07.441" v="2322" actId="47"/>
        <pc:sldMkLst>
          <pc:docMk/>
          <pc:sldMk cId="885149267" sldId="358"/>
        </pc:sldMkLst>
      </pc:sldChg>
      <pc:sldChg chg="addSp delSp modSp add mod">
        <pc:chgData name="Brian Srivastava" userId="a20fc31f-ff76-4f59-a5f9-7c37ba761692" providerId="ADAL" clId="{57CFADF6-8DAF-428A-99B7-4781D299AB7D}" dt="2020-02-26T15:43:16.694" v="1784" actId="20577"/>
        <pc:sldMkLst>
          <pc:docMk/>
          <pc:sldMk cId="1139399975" sldId="359"/>
        </pc:sldMkLst>
        <pc:spChg chg="mod">
          <ac:chgData name="Brian Srivastava" userId="a20fc31f-ff76-4f59-a5f9-7c37ba761692" providerId="ADAL" clId="{57CFADF6-8DAF-428A-99B7-4781D299AB7D}" dt="2020-02-26T15:43:16.694" v="1784" actId="20577"/>
          <ac:spMkLst>
            <pc:docMk/>
            <pc:sldMk cId="1139399975" sldId="359"/>
            <ac:spMk id="2" creationId="{A85AC35F-2B48-451A-BD5A-4B8FA80DA5F1}"/>
          </ac:spMkLst>
        </pc:spChg>
        <pc:spChg chg="del">
          <ac:chgData name="Brian Srivastava" userId="a20fc31f-ff76-4f59-a5f9-7c37ba761692" providerId="ADAL" clId="{57CFADF6-8DAF-428A-99B7-4781D299AB7D}" dt="2020-02-26T15:42:55.840" v="1739"/>
          <ac:spMkLst>
            <pc:docMk/>
            <pc:sldMk cId="1139399975" sldId="359"/>
            <ac:spMk id="3" creationId="{F12427C9-98A0-4EFD-8B92-635809FC7CB6}"/>
          </ac:spMkLst>
        </pc:spChg>
        <pc:picChg chg="add mod">
          <ac:chgData name="Brian Srivastava" userId="a20fc31f-ff76-4f59-a5f9-7c37ba761692" providerId="ADAL" clId="{57CFADF6-8DAF-428A-99B7-4781D299AB7D}" dt="2020-02-26T15:42:55.840" v="1739"/>
          <ac:picMkLst>
            <pc:docMk/>
            <pc:sldMk cId="1139399975" sldId="359"/>
            <ac:picMk id="4" creationId="{B9002921-B571-4180-AA15-C1EBE262A5EF}"/>
          </ac:picMkLst>
        </pc:picChg>
      </pc:sldChg>
      <pc:sldChg chg="modSp add mod">
        <pc:chgData name="Brian Srivastava" userId="a20fc31f-ff76-4f59-a5f9-7c37ba761692" providerId="ADAL" clId="{57CFADF6-8DAF-428A-99B7-4781D299AB7D}" dt="2020-02-26T15:45:46.706" v="2319" actId="20577"/>
        <pc:sldMkLst>
          <pc:docMk/>
          <pc:sldMk cId="2497368954" sldId="360"/>
        </pc:sldMkLst>
        <pc:spChg chg="mod">
          <ac:chgData name="Brian Srivastava" userId="a20fc31f-ff76-4f59-a5f9-7c37ba761692" providerId="ADAL" clId="{57CFADF6-8DAF-428A-99B7-4781D299AB7D}" dt="2020-02-26T15:43:32.272" v="1797" actId="20577"/>
          <ac:spMkLst>
            <pc:docMk/>
            <pc:sldMk cId="2497368954" sldId="360"/>
            <ac:spMk id="2" creationId="{CA1DA560-A386-43F6-947B-F24F422E85A2}"/>
          </ac:spMkLst>
        </pc:spChg>
        <pc:spChg chg="mod">
          <ac:chgData name="Brian Srivastava" userId="a20fc31f-ff76-4f59-a5f9-7c37ba761692" providerId="ADAL" clId="{57CFADF6-8DAF-428A-99B7-4781D299AB7D}" dt="2020-02-26T15:45:46.706" v="2319" actId="20577"/>
          <ac:spMkLst>
            <pc:docMk/>
            <pc:sldMk cId="2497368954" sldId="360"/>
            <ac:spMk id="3" creationId="{9A821193-4D10-4D24-8472-501E179D19D8}"/>
          </ac:spMkLst>
        </pc:spChg>
      </pc:sldChg>
      <pc:sldChg chg="addSp delSp modSp add">
        <pc:chgData name="Brian Srivastava" userId="a20fc31f-ff76-4f59-a5f9-7c37ba761692" providerId="ADAL" clId="{57CFADF6-8DAF-428A-99B7-4781D299AB7D}" dt="2020-02-26T15:45:59.125" v="2321"/>
        <pc:sldMkLst>
          <pc:docMk/>
          <pc:sldMk cId="2385132032" sldId="361"/>
        </pc:sldMkLst>
        <pc:spChg chg="del">
          <ac:chgData name="Brian Srivastava" userId="a20fc31f-ff76-4f59-a5f9-7c37ba761692" providerId="ADAL" clId="{57CFADF6-8DAF-428A-99B7-4781D299AB7D}" dt="2020-02-26T15:45:59.125" v="2321"/>
          <ac:spMkLst>
            <pc:docMk/>
            <pc:sldMk cId="2385132032" sldId="361"/>
            <ac:spMk id="3" creationId="{609CE6E7-29C0-4B5D-99BC-F51E0AFC87F5}"/>
          </ac:spMkLst>
        </pc:spChg>
        <pc:picChg chg="add mod">
          <ac:chgData name="Brian Srivastava" userId="a20fc31f-ff76-4f59-a5f9-7c37ba761692" providerId="ADAL" clId="{57CFADF6-8DAF-428A-99B7-4781D299AB7D}" dt="2020-02-26T15:45:59.125" v="2321"/>
          <ac:picMkLst>
            <pc:docMk/>
            <pc:sldMk cId="2385132032" sldId="361"/>
            <ac:picMk id="4" creationId="{78C77924-B26B-457F-85B1-AA215780C480}"/>
          </ac:picMkLst>
        </pc:picChg>
      </pc:sldChg>
      <pc:sldChg chg="add del">
        <pc:chgData name="Brian Srivastava" userId="a20fc31f-ff76-4f59-a5f9-7c37ba761692" providerId="ADAL" clId="{57CFADF6-8DAF-428A-99B7-4781D299AB7D}" dt="2020-02-26T15:49:35.139" v="2586" actId="47"/>
        <pc:sldMkLst>
          <pc:docMk/>
          <pc:sldMk cId="2005391999" sldId="362"/>
        </pc:sldMkLst>
      </pc:sldChg>
      <pc:sldChg chg="addSp delSp modSp add mod">
        <pc:chgData name="Brian Srivastava" userId="a20fc31f-ff76-4f59-a5f9-7c37ba761692" providerId="ADAL" clId="{57CFADF6-8DAF-428A-99B7-4781D299AB7D}" dt="2020-02-26T16:09:16.170" v="3229" actId="20577"/>
        <pc:sldMkLst>
          <pc:docMk/>
          <pc:sldMk cId="2508175639" sldId="362"/>
        </pc:sldMkLst>
        <pc:spChg chg="mod">
          <ac:chgData name="Brian Srivastava" userId="a20fc31f-ff76-4f59-a5f9-7c37ba761692" providerId="ADAL" clId="{57CFADF6-8DAF-428A-99B7-4781D299AB7D}" dt="2020-02-26T15:50:44.416" v="2597" actId="20577"/>
          <ac:spMkLst>
            <pc:docMk/>
            <pc:sldMk cId="2508175639" sldId="362"/>
            <ac:spMk id="2" creationId="{BA52A5C7-3EA3-438F-9E31-3A177136A2B0}"/>
          </ac:spMkLst>
        </pc:spChg>
        <pc:spChg chg="del">
          <ac:chgData name="Brian Srivastava" userId="a20fc31f-ff76-4f59-a5f9-7c37ba761692" providerId="ADAL" clId="{57CFADF6-8DAF-428A-99B7-4781D299AB7D}" dt="2020-02-26T15:50:42.875" v="2596"/>
          <ac:spMkLst>
            <pc:docMk/>
            <pc:sldMk cId="2508175639" sldId="362"/>
            <ac:spMk id="3" creationId="{B6D2B816-D4C4-4BBF-A71C-74076729DB05}"/>
          </ac:spMkLst>
        </pc:spChg>
        <pc:spChg chg="add del mod">
          <ac:chgData name="Brian Srivastava" userId="a20fc31f-ff76-4f59-a5f9-7c37ba761692" providerId="ADAL" clId="{57CFADF6-8DAF-428A-99B7-4781D299AB7D}" dt="2020-02-26T15:51:11.495" v="2600"/>
          <ac:spMkLst>
            <pc:docMk/>
            <pc:sldMk cId="2508175639" sldId="362"/>
            <ac:spMk id="5" creationId="{6B42231F-B0FB-4836-9CE0-35CF03A2568E}"/>
          </ac:spMkLst>
        </pc:spChg>
        <pc:spChg chg="add del mod">
          <ac:chgData name="Brian Srivastava" userId="a20fc31f-ff76-4f59-a5f9-7c37ba761692" providerId="ADAL" clId="{57CFADF6-8DAF-428A-99B7-4781D299AB7D}" dt="2020-02-26T15:51:11.495" v="2600"/>
          <ac:spMkLst>
            <pc:docMk/>
            <pc:sldMk cId="2508175639" sldId="362"/>
            <ac:spMk id="6" creationId="{035FA5A4-F33F-4A09-BBE3-BA9FFD49B6A6}"/>
          </ac:spMkLst>
        </pc:spChg>
        <pc:spChg chg="add del mod">
          <ac:chgData name="Brian Srivastava" userId="a20fc31f-ff76-4f59-a5f9-7c37ba761692" providerId="ADAL" clId="{57CFADF6-8DAF-428A-99B7-4781D299AB7D}" dt="2020-02-26T15:51:11.495" v="2600"/>
          <ac:spMkLst>
            <pc:docMk/>
            <pc:sldMk cId="2508175639" sldId="362"/>
            <ac:spMk id="7" creationId="{E09CE646-B2EF-45DB-8296-3ABAC8378A7E}"/>
          </ac:spMkLst>
        </pc:spChg>
        <pc:spChg chg="add mod">
          <ac:chgData name="Brian Srivastava" userId="a20fc31f-ff76-4f59-a5f9-7c37ba761692" providerId="ADAL" clId="{57CFADF6-8DAF-428A-99B7-4781D299AB7D}" dt="2020-02-26T16:09:16.170" v="3229" actId="20577"/>
          <ac:spMkLst>
            <pc:docMk/>
            <pc:sldMk cId="2508175639" sldId="362"/>
            <ac:spMk id="8" creationId="{49069F8F-387E-403F-B4B1-51028F64FBAA}"/>
          </ac:spMkLst>
        </pc:spChg>
        <pc:picChg chg="add mod">
          <ac:chgData name="Brian Srivastava" userId="a20fc31f-ff76-4f59-a5f9-7c37ba761692" providerId="ADAL" clId="{57CFADF6-8DAF-428A-99B7-4781D299AB7D}" dt="2020-02-26T15:51:12.893" v="2601" actId="1076"/>
          <ac:picMkLst>
            <pc:docMk/>
            <pc:sldMk cId="2508175639" sldId="362"/>
            <ac:picMk id="4" creationId="{0C0FF792-A830-4BF3-987F-2345B7A8E31F}"/>
          </ac:picMkLst>
        </pc:picChg>
      </pc:sldChg>
      <pc:sldChg chg="addSp delSp modSp add mod">
        <pc:chgData name="Brian Srivastava" userId="a20fc31f-ff76-4f59-a5f9-7c37ba761692" providerId="ADAL" clId="{57CFADF6-8DAF-428A-99B7-4781D299AB7D}" dt="2020-02-26T16:08:32.261" v="3160" actId="20577"/>
        <pc:sldMkLst>
          <pc:docMk/>
          <pc:sldMk cId="317035940" sldId="363"/>
        </pc:sldMkLst>
        <pc:spChg chg="mod">
          <ac:chgData name="Brian Srivastava" userId="a20fc31f-ff76-4f59-a5f9-7c37ba761692" providerId="ADAL" clId="{57CFADF6-8DAF-428A-99B7-4781D299AB7D}" dt="2020-02-26T16:07:47.842" v="3029" actId="313"/>
          <ac:spMkLst>
            <pc:docMk/>
            <pc:sldMk cId="317035940" sldId="363"/>
            <ac:spMk id="2" creationId="{8C6F3E1E-F9C3-4333-8A8B-85E0C7D68195}"/>
          </ac:spMkLst>
        </pc:spChg>
        <pc:spChg chg="del">
          <ac:chgData name="Brian Srivastava" userId="a20fc31f-ff76-4f59-a5f9-7c37ba761692" providerId="ADAL" clId="{57CFADF6-8DAF-428A-99B7-4781D299AB7D}" dt="2020-02-26T16:07:23.465" v="2984"/>
          <ac:spMkLst>
            <pc:docMk/>
            <pc:sldMk cId="317035940" sldId="363"/>
            <ac:spMk id="3" creationId="{4CAA250F-E381-4381-B146-6F6EF94AB033}"/>
          </ac:spMkLst>
        </pc:spChg>
        <pc:spChg chg="add mod">
          <ac:chgData name="Brian Srivastava" userId="a20fc31f-ff76-4f59-a5f9-7c37ba761692" providerId="ADAL" clId="{57CFADF6-8DAF-428A-99B7-4781D299AB7D}" dt="2020-02-26T16:08:32.261" v="3160" actId="20577"/>
          <ac:spMkLst>
            <pc:docMk/>
            <pc:sldMk cId="317035940" sldId="363"/>
            <ac:spMk id="4" creationId="{1B365E9E-EB56-4B59-BCC8-8EE272C00F81}"/>
          </ac:spMkLst>
        </pc:spChg>
        <pc:picChg chg="add mod">
          <ac:chgData name="Brian Srivastava" userId="a20fc31f-ff76-4f59-a5f9-7c37ba761692" providerId="ADAL" clId="{57CFADF6-8DAF-428A-99B7-4781D299AB7D}" dt="2020-02-26T16:07:26.566" v="2986" actId="14100"/>
          <ac:picMkLst>
            <pc:docMk/>
            <pc:sldMk cId="317035940" sldId="363"/>
            <ac:picMk id="19458" creationId="{E60E5E9A-3368-480A-A07E-172EDC62356E}"/>
          </ac:picMkLst>
        </pc:picChg>
      </pc:sldChg>
      <pc:sldChg chg="addSp delSp add">
        <pc:chgData name="Brian Srivastava" userId="a20fc31f-ff76-4f59-a5f9-7c37ba761692" providerId="ADAL" clId="{57CFADF6-8DAF-428A-99B7-4781D299AB7D}" dt="2020-02-26T16:08:42.319" v="3162"/>
        <pc:sldMkLst>
          <pc:docMk/>
          <pc:sldMk cId="3161202125" sldId="364"/>
        </pc:sldMkLst>
        <pc:spChg chg="del">
          <ac:chgData name="Brian Srivastava" userId="a20fc31f-ff76-4f59-a5f9-7c37ba761692" providerId="ADAL" clId="{57CFADF6-8DAF-428A-99B7-4781D299AB7D}" dt="2020-02-26T16:08:42.319" v="3162"/>
          <ac:spMkLst>
            <pc:docMk/>
            <pc:sldMk cId="3161202125" sldId="364"/>
            <ac:spMk id="3" creationId="{DBABFD33-8A14-4B6A-97F3-B0210C97A3FE}"/>
          </ac:spMkLst>
        </pc:spChg>
        <pc:picChg chg="add">
          <ac:chgData name="Brian Srivastava" userId="a20fc31f-ff76-4f59-a5f9-7c37ba761692" providerId="ADAL" clId="{57CFADF6-8DAF-428A-99B7-4781D299AB7D}" dt="2020-02-26T16:08:42.319" v="3162"/>
          <ac:picMkLst>
            <pc:docMk/>
            <pc:sldMk cId="3161202125" sldId="364"/>
            <ac:picMk id="20482" creationId="{A1A85DE4-9CF8-4A88-8CD1-D07EE59F5772}"/>
          </ac:picMkLst>
        </pc:picChg>
      </pc:sldChg>
    </pc:docChg>
  </pc:docChgLst>
  <pc:docChgLst>
    <pc:chgData name="Brian Srivastava" userId="08b65867dedb40eb" providerId="LiveId" clId="{7F198024-AFC2-4B30-A683-4255563DA70B}"/>
    <pc:docChg chg="modSld">
      <pc:chgData name="Brian Srivastava" userId="08b65867dedb40eb" providerId="LiveId" clId="{7F198024-AFC2-4B30-A683-4255563DA70B}" dt="2019-07-13T19:23:06.937" v="0" actId="14100"/>
      <pc:docMkLst>
        <pc:docMk/>
      </pc:docMkLst>
      <pc:sldChg chg="modSp">
        <pc:chgData name="Brian Srivastava" userId="08b65867dedb40eb" providerId="LiveId" clId="{7F198024-AFC2-4B30-A683-4255563DA70B}" dt="2019-07-13T19:23:06.937" v="0" actId="14100"/>
        <pc:sldMkLst>
          <pc:docMk/>
          <pc:sldMk cId="1338104391" sldId="267"/>
        </pc:sldMkLst>
        <pc:spChg chg="mod">
          <ac:chgData name="Brian Srivastava" userId="08b65867dedb40eb" providerId="LiveId" clId="{7F198024-AFC2-4B30-A683-4255563DA70B}" dt="2019-07-13T19:23:06.937" v="0" actId="14100"/>
          <ac:spMkLst>
            <pc:docMk/>
            <pc:sldMk cId="1338104391" sldId="267"/>
            <ac:spMk id="5" creationId="{00000000-0000-0000-0000-000000000000}"/>
          </ac:spMkLst>
        </pc:spChg>
      </pc:sldChg>
    </pc:docChg>
  </pc:docChgLst>
  <pc:docChgLst>
    <pc:chgData name="Brian Srivastava" userId="a20fc31f-ff76-4f59-a5f9-7c37ba761692" providerId="ADAL" clId="{25FB33B3-314A-4D80-95CE-AA6961792635}"/>
    <pc:docChg chg="delSld">
      <pc:chgData name="Brian Srivastava" userId="a20fc31f-ff76-4f59-a5f9-7c37ba761692" providerId="ADAL" clId="{25FB33B3-314A-4D80-95CE-AA6961792635}" dt="2020-07-17T13:33:35.137" v="0" actId="47"/>
      <pc:docMkLst>
        <pc:docMk/>
      </pc:docMkLst>
      <pc:sldChg chg="del">
        <pc:chgData name="Brian Srivastava" userId="a20fc31f-ff76-4f59-a5f9-7c37ba761692" providerId="ADAL" clId="{25FB33B3-314A-4D80-95CE-AA6961792635}" dt="2020-07-17T13:33:35.137" v="0" actId="47"/>
        <pc:sldMkLst>
          <pc:docMk/>
          <pc:sldMk cId="540542899"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23B7B-87A6-40EE-B90B-78D409A931A2}" type="datetimeFigureOut">
              <a:rPr lang="en-CA" smtClean="0"/>
              <a:t>2023-02-15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6BE81-0BDC-40CC-8189-48B5D23AC544}" type="slidenum">
              <a:rPr lang="en-CA" smtClean="0"/>
              <a:t>‹#›</a:t>
            </a:fld>
            <a:endParaRPr lang="en-CA"/>
          </a:p>
        </p:txBody>
      </p:sp>
    </p:spTree>
    <p:extLst>
      <p:ext uri="{BB962C8B-B14F-4D97-AF65-F5344CB8AC3E}">
        <p14:creationId xmlns:p14="http://schemas.microsoft.com/office/powerpoint/2010/main" val="156025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File:Fork_join.sv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luralsight.com/guides/introduction-to-the-fork-join-framework"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ivide-and-conquer_algorithm#/media/File:Merge_sort_algorithm_diagram.sv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karatsuba-algorithm-for-fast-multiplication-using-divide-and-conquer-algorith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figure/Example-manager-worker-application-with-three-intercommunicators-connnecting-separate_fig1_220457305"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otnetcurry.com/patterns-practices/1483/parallel-workflow-dotnet-tpl-dataflow"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https://en.wikipedia.org/wiki/File:Fork_join.svg</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58</a:t>
            </a:fld>
            <a:endParaRPr lang="en-CA"/>
          </a:p>
        </p:txBody>
      </p:sp>
    </p:spTree>
    <p:extLst>
      <p:ext uri="{BB962C8B-B14F-4D97-AF65-F5344CB8AC3E}">
        <p14:creationId xmlns:p14="http://schemas.microsoft.com/office/powerpoint/2010/main" val="312563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https://www.pluralsight.com/guides/introduction-to-the-fork-join-framework</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59</a:t>
            </a:fld>
            <a:endParaRPr lang="en-CA"/>
          </a:p>
        </p:txBody>
      </p:sp>
    </p:spTree>
    <p:extLst>
      <p:ext uri="{BB962C8B-B14F-4D97-AF65-F5344CB8AC3E}">
        <p14:creationId xmlns:p14="http://schemas.microsoft.com/office/powerpoint/2010/main" val="353288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https://en.wikipedia.org/wiki/Divide-and-conquer_algorithm#/media/File:Merge_sort_algorithm_diagram.svg</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60</a:t>
            </a:fld>
            <a:endParaRPr lang="en-CA"/>
          </a:p>
        </p:txBody>
      </p:sp>
    </p:spTree>
    <p:extLst>
      <p:ext uri="{BB962C8B-B14F-4D97-AF65-F5344CB8AC3E}">
        <p14:creationId xmlns:p14="http://schemas.microsoft.com/office/powerpoint/2010/main" val="325833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https://www.geeksforgeeks.org/karatsuba-algorithm-for-fast-multiplication-using-divide-and-conquer-algorithm/</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61</a:t>
            </a:fld>
            <a:endParaRPr lang="en-CA"/>
          </a:p>
        </p:txBody>
      </p:sp>
    </p:spTree>
    <p:extLst>
      <p:ext uri="{BB962C8B-B14F-4D97-AF65-F5344CB8AC3E}">
        <p14:creationId xmlns:p14="http://schemas.microsoft.com/office/powerpoint/2010/main" val="30242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https://www.researchgate.net/figure/Example-manager-worker-application-with-three-intercommunicators-connnecting-separate_fig1_220457305</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76</a:t>
            </a:fld>
            <a:endParaRPr lang="en-CA"/>
          </a:p>
        </p:txBody>
      </p:sp>
    </p:spTree>
    <p:extLst>
      <p:ext uri="{BB962C8B-B14F-4D97-AF65-F5344CB8AC3E}">
        <p14:creationId xmlns:p14="http://schemas.microsoft.com/office/powerpoint/2010/main" val="203577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https://www.dotnetcurry.com/patterns-practices/1483/parallel-workflow-dotnet-tpl-dataflow</a:t>
            </a:r>
            <a:endParaRPr lang="en-GB" dirty="0"/>
          </a:p>
        </p:txBody>
      </p:sp>
      <p:sp>
        <p:nvSpPr>
          <p:cNvPr id="4" name="Slide Number Placeholder 3"/>
          <p:cNvSpPr>
            <a:spLocks noGrp="1"/>
          </p:cNvSpPr>
          <p:nvPr>
            <p:ph type="sldNum" sz="quarter" idx="5"/>
          </p:nvPr>
        </p:nvSpPr>
        <p:spPr/>
        <p:txBody>
          <a:bodyPr/>
          <a:lstStyle/>
          <a:p>
            <a:fld id="{9976BE81-0BDC-40CC-8189-48B5D23AC544}" type="slidenum">
              <a:rPr lang="en-CA" smtClean="0"/>
              <a:t>77</a:t>
            </a:fld>
            <a:endParaRPr lang="en-CA"/>
          </a:p>
        </p:txBody>
      </p:sp>
    </p:spTree>
    <p:extLst>
      <p:ext uri="{BB962C8B-B14F-4D97-AF65-F5344CB8AC3E}">
        <p14:creationId xmlns:p14="http://schemas.microsoft.com/office/powerpoint/2010/main" val="153389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https://twitter.com/ZhugeEX/status/1231994961178087425?s=19</a:t>
            </a:r>
          </a:p>
        </p:txBody>
      </p:sp>
      <p:sp>
        <p:nvSpPr>
          <p:cNvPr id="4" name="Slide Number Placeholder 3"/>
          <p:cNvSpPr>
            <a:spLocks noGrp="1"/>
          </p:cNvSpPr>
          <p:nvPr>
            <p:ph type="sldNum" sz="quarter" idx="5"/>
          </p:nvPr>
        </p:nvSpPr>
        <p:spPr/>
        <p:txBody>
          <a:bodyPr/>
          <a:lstStyle/>
          <a:p>
            <a:fld id="{9976BE81-0BDC-40CC-8189-48B5D23AC544}" type="slidenum">
              <a:rPr lang="en-CA" smtClean="0"/>
              <a:t>81</a:t>
            </a:fld>
            <a:endParaRPr lang="en-CA"/>
          </a:p>
        </p:txBody>
      </p:sp>
    </p:spTree>
    <p:extLst>
      <p:ext uri="{BB962C8B-B14F-4D97-AF65-F5344CB8AC3E}">
        <p14:creationId xmlns:p14="http://schemas.microsoft.com/office/powerpoint/2010/main" val="235512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ln>
            <a:miter lim="800000"/>
            <a:headEnd/>
            <a:tailEnd/>
          </a:ln>
        </p:spPr>
        <p:txBody>
          <a:bodyPr/>
          <a:lstStyle/>
          <a:p>
            <a:fld id="{F26A1CBB-453F-C548-BC02-93236431B5AC}" type="slidenum">
              <a:rPr lang="en-US"/>
              <a:pPr/>
              <a:t>90</a:t>
            </a:fld>
            <a:endParaRPr lang="en-US"/>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80" name="Rectangle 3"/>
          <p:cNvSpPr>
            <a:spLocks noGrp="1" noChangeArrowheads="1"/>
          </p:cNvSpPr>
          <p:nvPr>
            <p:ph type="body" idx="1"/>
          </p:nvPr>
        </p:nvSpPr>
        <p:spPr bwMode="auto">
          <a:noFill/>
        </p:spPr>
        <p:txBody>
          <a:bodyPr/>
          <a:lstStyle/>
          <a:p>
            <a:pPr eaLnBrk="1" hangingPunct="1">
              <a:spcBef>
                <a:spcPct val="0"/>
              </a:spcBef>
            </a:pPr>
            <a:endParaRPr lang="en-US" dirty="0"/>
          </a:p>
        </p:txBody>
      </p:sp>
    </p:spTree>
    <p:extLst>
      <p:ext uri="{BB962C8B-B14F-4D97-AF65-F5344CB8AC3E}">
        <p14:creationId xmlns:p14="http://schemas.microsoft.com/office/powerpoint/2010/main" val="70076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D177-E230-463B-A1D9-506A493296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12A6C1A-19C1-46F2-BA54-340809350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4B78595-963A-4156-9666-A90FC3FD4F1C}"/>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971EDC47-CB78-4EA2-9071-D387ECCCC0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FA37E8-2222-46FA-B5DC-42E668C8BCFA}"/>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459510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2335-3B7B-4BAC-AFB9-9949859B50A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38057C1-8213-41BD-B24F-E046769A35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37D93D-1E1F-41B0-AADD-DA22B693CA6D}"/>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ED59D783-EFEF-498C-87AD-E794585030C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6BE30F-6BED-4E49-99EB-C0F26293E983}"/>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1165444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7EC15-67F2-45C6-8727-89C94D5781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44ECEC6-784B-457E-A67E-A58357D1E4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8E0793-9F58-4EA6-8A3B-642136984CD5}"/>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C9A279B9-AE90-49D7-9613-22498655BD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D9BE0C-D4ED-4BFD-AA40-BA7CE7AE0FC6}"/>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37734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9C6C-6C1B-41C9-96D5-B5DF1BECA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EC25D49-483B-4305-9C0D-62D12490AF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DFA886-ED69-4BDB-B69C-E57B3AEE9C9B}"/>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E2AE4575-2904-4D1F-9D23-BCEDFAA450F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65E345-D4D0-48B6-B3CE-9A6A4664C48B}"/>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11409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0962-9996-4C53-B5E9-3E972E751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86E9D2C-E7CE-4DBD-932C-979E7FB23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0D1B0-4D92-4DDF-A7BF-31735524EC42}"/>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CAC0BAA0-806B-477E-B98D-01DFFE0B073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6F8E46-A8F8-4516-BE3A-2CA614334A19}"/>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366686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F2EC-76CA-4461-9FB3-B0D9368DC11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C360CE0-8E26-410D-A14C-3F8048EF65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6F61A62-E4AA-4D14-9A54-5A40430163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910D2F0-B02A-44C0-A070-F6865FB3E8B3}"/>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6" name="Footer Placeholder 5">
            <a:extLst>
              <a:ext uri="{FF2B5EF4-FFF2-40B4-BE49-F238E27FC236}">
                <a16:creationId xmlns:a16="http://schemas.microsoft.com/office/drawing/2014/main" id="{95BDB77E-3251-41C8-97C1-209E8EAEA3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6C64987-B9DA-4771-9A28-E58A2A4BAE81}"/>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297350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C29F-EECA-4B81-9575-D7A81E7BF4C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0BBBB45-77AE-4C7E-8E11-119E2C907C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BC9A0-B504-4FDB-9351-2261FEC9A4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D28473D-1D42-4929-86F4-644D10422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76CF6D-1863-433C-B481-84C9DB8EC2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3ED77A8-B950-47C7-A3E5-AD1A86C2476D}"/>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8" name="Footer Placeholder 7">
            <a:extLst>
              <a:ext uri="{FF2B5EF4-FFF2-40B4-BE49-F238E27FC236}">
                <a16:creationId xmlns:a16="http://schemas.microsoft.com/office/drawing/2014/main" id="{E44484FE-9BB5-42C8-A732-584FA9F84BC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4DB6D29-9649-46C9-BCB6-1EF3750273C1}"/>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295696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6CD4-7426-408C-8C77-42FC0B8CFCA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1807331-AF03-4A29-9A2B-88F7AE4EAA62}"/>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4" name="Footer Placeholder 3">
            <a:extLst>
              <a:ext uri="{FF2B5EF4-FFF2-40B4-BE49-F238E27FC236}">
                <a16:creationId xmlns:a16="http://schemas.microsoft.com/office/drawing/2014/main" id="{06976180-0576-4C93-A999-D33A2ACD481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114A5F2-84C1-4112-8417-05FEA4263D07}"/>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388667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30862-3312-4B3A-B818-8ED123BF19A5}"/>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3" name="Footer Placeholder 2">
            <a:extLst>
              <a:ext uri="{FF2B5EF4-FFF2-40B4-BE49-F238E27FC236}">
                <a16:creationId xmlns:a16="http://schemas.microsoft.com/office/drawing/2014/main" id="{BC6E3BC0-1AC0-4AD2-915E-C1AD75710CA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7766898-317D-404A-8181-0943042165D3}"/>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2348073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BEB3-F32E-4197-9169-85C6A5A10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0563EAE-7CAA-4209-BA12-39A612BAA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47E4403-0E1D-4AE6-B551-DD6A94DE8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6E57D-D68B-4FEA-88DA-014176E5A3A4}"/>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6" name="Footer Placeholder 5">
            <a:extLst>
              <a:ext uri="{FF2B5EF4-FFF2-40B4-BE49-F238E27FC236}">
                <a16:creationId xmlns:a16="http://schemas.microsoft.com/office/drawing/2014/main" id="{33A076DD-8A20-4C7F-A04D-CB50D5C21C3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E55311D-EC84-4DD1-83BE-144275794176}"/>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3349493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31AF-3498-4070-A37B-2E7194580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DBB283-38AE-44E7-AA3B-92DB5CBF12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BF536DA-3776-4073-ACAB-8C68C902B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B1F731-37DA-4FC2-868B-D15952D81824}"/>
              </a:ext>
            </a:extLst>
          </p:cNvPr>
          <p:cNvSpPr>
            <a:spLocks noGrp="1"/>
          </p:cNvSpPr>
          <p:nvPr>
            <p:ph type="dt" sz="half" idx="10"/>
          </p:nvPr>
        </p:nvSpPr>
        <p:spPr/>
        <p:txBody>
          <a:bodyPr/>
          <a:lstStyle/>
          <a:p>
            <a:fld id="{8C5C19C1-F1DF-423A-A7DF-CF40C29781CD}" type="datetimeFigureOut">
              <a:rPr lang="en-CA" smtClean="0"/>
              <a:t>2023-02-15</a:t>
            </a:fld>
            <a:endParaRPr lang="en-CA"/>
          </a:p>
        </p:txBody>
      </p:sp>
      <p:sp>
        <p:nvSpPr>
          <p:cNvPr id="6" name="Footer Placeholder 5">
            <a:extLst>
              <a:ext uri="{FF2B5EF4-FFF2-40B4-BE49-F238E27FC236}">
                <a16:creationId xmlns:a16="http://schemas.microsoft.com/office/drawing/2014/main" id="{5CC23CD5-13C2-4C19-ADFB-94B4833299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DB192B-A276-4F15-82EC-64046B5C33A8}"/>
              </a:ext>
            </a:extLst>
          </p:cNvPr>
          <p:cNvSpPr>
            <a:spLocks noGrp="1"/>
          </p:cNvSpPr>
          <p:nvPr>
            <p:ph type="sldNum" sz="quarter" idx="12"/>
          </p:nvPr>
        </p:nvSpPr>
        <p:spPr/>
        <p:txBody>
          <a:bodyPr/>
          <a:lstStyle/>
          <a:p>
            <a:fld id="{82C6E800-F757-434B-AC0C-A5DD34DC1843}" type="slidenum">
              <a:rPr lang="en-CA" smtClean="0"/>
              <a:t>‹#›</a:t>
            </a:fld>
            <a:endParaRPr lang="en-CA"/>
          </a:p>
        </p:txBody>
      </p:sp>
    </p:spTree>
    <p:extLst>
      <p:ext uri="{BB962C8B-B14F-4D97-AF65-F5344CB8AC3E}">
        <p14:creationId xmlns:p14="http://schemas.microsoft.com/office/powerpoint/2010/main" val="75460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C80F8-D0C8-4BB1-A234-B838942A5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E9F00E4-5DD7-4CF3-9969-D6B63F85F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552FB2-700A-49B8-84BE-D000EF392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C19C1-F1DF-423A-A7DF-CF40C29781CD}" type="datetimeFigureOut">
              <a:rPr lang="en-CA" smtClean="0"/>
              <a:t>2023-02-15</a:t>
            </a:fld>
            <a:endParaRPr lang="en-CA"/>
          </a:p>
        </p:txBody>
      </p:sp>
      <p:sp>
        <p:nvSpPr>
          <p:cNvPr id="5" name="Footer Placeholder 4">
            <a:extLst>
              <a:ext uri="{FF2B5EF4-FFF2-40B4-BE49-F238E27FC236}">
                <a16:creationId xmlns:a16="http://schemas.microsoft.com/office/drawing/2014/main" id="{3FF240E6-8D22-42AE-A5E8-47CB6D239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84DEEB4-49A6-4E36-A734-066FAAC66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6E800-F757-434B-AC0C-A5DD34DC1843}" type="slidenum">
              <a:rPr lang="en-CA" smtClean="0"/>
              <a:t>‹#›</a:t>
            </a:fld>
            <a:endParaRPr lang="en-CA"/>
          </a:p>
        </p:txBody>
      </p:sp>
    </p:spTree>
    <p:extLst>
      <p:ext uri="{BB962C8B-B14F-4D97-AF65-F5344CB8AC3E}">
        <p14:creationId xmlns:p14="http://schemas.microsoft.com/office/powerpoint/2010/main" val="307998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7.bin"/><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8.bin"/><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wgropp.cs.illinois.edu/courses/cs598-s16/lectures/lecture27.pdf" TargetMode="External"/><Relationship Id="rId2" Type="http://schemas.openxmlformats.org/officeDocument/2006/relationships/hyperlink" Target="http://wgropp.cs.illinois.edu/courses/cs598-s16/lectures/lecture25.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8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Parallel Algorithms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76018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normAutofit/>
          </a:bodyPr>
          <a:lstStyle/>
          <a:p>
            <a:r>
              <a:rPr lang="en-US" altLang="en-US">
                <a:ea typeface="MS PGothic" charset="-128"/>
              </a:rPr>
              <a:t>Divide and Conquer Example: Quicksort</a:t>
            </a:r>
          </a:p>
        </p:txBody>
      </p:sp>
      <p:pic>
        <p:nvPicPr>
          <p:cNvPr id="133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524000"/>
            <a:ext cx="60007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ChangeArrowheads="1"/>
          </p:cNvSpPr>
          <p:nvPr/>
        </p:nvSpPr>
        <p:spPr bwMode="auto">
          <a:xfrm>
            <a:off x="7620000" y="2133601"/>
            <a:ext cx="2895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Upon completion of recursion the resulting sorted child sub-problems are concatenated for the final result. </a:t>
            </a:r>
          </a:p>
        </p:txBody>
      </p:sp>
    </p:spTree>
    <p:extLst>
      <p:ext uri="{BB962C8B-B14F-4D97-AF65-F5344CB8AC3E}">
        <p14:creationId xmlns:p14="http://schemas.microsoft.com/office/powerpoint/2010/main" val="1897000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LAPACK Driver Routines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946564" y="1295400"/>
              <a:ext cx="8111836" cy="4983162"/>
            </p:xfrm>
            <a:graphic>
              <a:graphicData uri="http://schemas.openxmlformats.org/drawingml/2006/table">
                <a:tbl>
                  <a:tblPr firstRow="1" firstCol="1" bandRow="1">
                    <a:tableStyleId>{5C22544A-7EE6-4342-B048-85BDC9FD1C3A}</a:tableStyleId>
                  </a:tblPr>
                  <a:tblGrid>
                    <a:gridCol w="1158834">
                      <a:extLst>
                        <a:ext uri="{9D8B030D-6E8A-4147-A177-3AD203B41FA5}">
                          <a16:colId xmlns:a16="http://schemas.microsoft.com/office/drawing/2014/main" val="20000"/>
                        </a:ext>
                      </a:extLst>
                    </a:gridCol>
                    <a:gridCol w="6953002">
                      <a:extLst>
                        <a:ext uri="{9D8B030D-6E8A-4147-A177-3AD203B41FA5}">
                          <a16:colId xmlns:a16="http://schemas.microsoft.com/office/drawing/2014/main" val="20001"/>
                        </a:ext>
                      </a:extLst>
                    </a:gridCol>
                  </a:tblGrid>
                  <a:tr h="522458">
                    <a:tc>
                      <a:txBody>
                        <a:bodyPr/>
                        <a:lstStyle/>
                        <a:p>
                          <a:pPr marL="0" marR="0">
                            <a:lnSpc>
                              <a:spcPct val="107000"/>
                            </a:lnSpc>
                            <a:spcBef>
                              <a:spcPts val="0"/>
                            </a:spcBef>
                            <a:spcAft>
                              <a:spcPts val="0"/>
                            </a:spcAft>
                          </a:pPr>
                          <a:r>
                            <a:rPr lang="en-US" sz="1600">
                              <a:effectLst/>
                            </a:rPr>
                            <a:t>Driver Name</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Description</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255319">
                    <a:tc>
                      <a:txBody>
                        <a:bodyPr/>
                        <a:lstStyle/>
                        <a:p>
                          <a:pPr marL="0" marR="0">
                            <a:lnSpc>
                              <a:spcPct val="107000"/>
                            </a:lnSpc>
                            <a:spcBef>
                              <a:spcPts val="0"/>
                            </a:spcBef>
                            <a:spcAft>
                              <a:spcPts val="0"/>
                            </a:spcAft>
                          </a:pPr>
                          <a:r>
                            <a:rPr lang="en-US" sz="1600">
                              <a:effectLst/>
                            </a:rPr>
                            <a:t>SV</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Solver for system of linear equations:  </a:t>
                          </a:r>
                          <a14:m>
                            <m:oMath xmlns:m="http://schemas.openxmlformats.org/officeDocument/2006/math">
                              <m:r>
                                <a:rPr lang="en-US" sz="1600">
                                  <a:effectLst/>
                                  <a:latin typeface="Cambria Math" panose="02040503050406030204" pitchFamily="18" charset="0"/>
                                </a:rPr>
                                <m:t>𝐴𝑥</m:t>
                              </m:r>
                              <m:r>
                                <a:rPr lang="en-US" sz="1600">
                                  <a:effectLst/>
                                  <a:latin typeface="Cambria Math" panose="02040503050406030204" pitchFamily="18" charset="0"/>
                                </a:rPr>
                                <m:t>=</m:t>
                              </m:r>
                              <m:r>
                                <a:rPr lang="en-US" sz="1600">
                                  <a:effectLst/>
                                  <a:latin typeface="Cambria Math" panose="02040503050406030204" pitchFamily="18" charset="0"/>
                                </a:rPr>
                                <m:t>𝑏</m:t>
                              </m:r>
                            </m:oMath>
                          </a14:m>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789597">
                    <a:tc>
                      <a:txBody>
                        <a:bodyPr/>
                        <a:lstStyle/>
                        <a:p>
                          <a:pPr marL="0" marR="0">
                            <a:lnSpc>
                              <a:spcPct val="107000"/>
                            </a:lnSpc>
                            <a:spcBef>
                              <a:spcPts val="0"/>
                            </a:spcBef>
                            <a:spcAft>
                              <a:spcPts val="0"/>
                            </a:spcAft>
                          </a:pPr>
                          <a:r>
                            <a:rPr lang="en-US" sz="1600">
                              <a:effectLst/>
                            </a:rPr>
                            <a:t>LS, LSY, LSS, LSD</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Solver for linear least squares problems: minimize </a:t>
                          </a:r>
                          <a14:m>
                            <m:oMath xmlns:m="http://schemas.openxmlformats.org/officeDocument/2006/math">
                              <m:r>
                                <a:rPr lang="en-US" sz="1600">
                                  <a:effectLst/>
                                  <a:latin typeface="Cambria Math" panose="02040503050406030204" pitchFamily="18" charset="0"/>
                                </a:rPr>
                                <m:t>𝑥</m:t>
                              </m:r>
                            </m:oMath>
                          </a14:m>
                          <a:r>
                            <a:rPr lang="en-US" sz="1600">
                              <a:effectLst/>
                            </a:rPr>
                            <a:t> in</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m:t>
                                  </m:r>
                                  <m:d>
                                    <m:dPr>
                                      <m:begChr m:val="|"/>
                                      <m:endChr m:val="|"/>
                                      <m:ctrlPr>
                                        <a:rPr lang="en-US" sz="1600" i="1">
                                          <a:effectLst/>
                                          <a:latin typeface="Cambria Math" panose="02040503050406030204" pitchFamily="18" charset="0"/>
                                        </a:rPr>
                                      </m:ctrlPr>
                                    </m:dPr>
                                    <m:e>
                                      <m:r>
                                        <a:rPr lang="en-US" sz="1600">
                                          <a:effectLst/>
                                          <a:latin typeface="Cambria Math" panose="02040503050406030204" pitchFamily="18" charset="0"/>
                                        </a:rPr>
                                        <m:t>𝑏</m:t>
                                      </m:r>
                                      <m:r>
                                        <a:rPr lang="en-US" sz="1600">
                                          <a:effectLst/>
                                          <a:latin typeface="Cambria Math" panose="02040503050406030204" pitchFamily="18" charset="0"/>
                                        </a:rPr>
                                        <m:t>−</m:t>
                                      </m:r>
                                      <m:r>
                                        <a:rPr lang="en-US" sz="1600">
                                          <a:effectLst/>
                                          <a:latin typeface="Cambria Math" panose="02040503050406030204" pitchFamily="18" charset="0"/>
                                        </a:rPr>
                                        <m:t>𝐴𝑥</m:t>
                                      </m:r>
                                    </m:e>
                                  </m:d>
                                  <m:r>
                                    <a:rPr lang="en-US" sz="1600">
                                      <a:effectLst/>
                                      <a:latin typeface="Cambria Math" panose="02040503050406030204" pitchFamily="18" charset="0"/>
                                    </a:rPr>
                                    <m:t>|</m:t>
                                  </m:r>
                                </m:e>
                                <m:sub>
                                  <m:r>
                                    <a:rPr lang="en-US" sz="1600">
                                      <a:effectLst/>
                                      <a:latin typeface="Cambria Math" panose="02040503050406030204" pitchFamily="18" charset="0"/>
                                    </a:rPr>
                                    <m:t>2</m:t>
                                  </m:r>
                                </m:sub>
                              </m:sSub>
                            </m:oMath>
                          </a14:m>
                          <a:r>
                            <a:rPr lang="en-US" sz="1600">
                              <a:effectLst/>
                            </a:rPr>
                            <a:t> where </a:t>
                          </a:r>
                          <a14:m>
                            <m:oMath xmlns:m="http://schemas.openxmlformats.org/officeDocument/2006/math">
                              <m:r>
                                <a:rPr lang="en-US" sz="1600">
                                  <a:effectLst/>
                                  <a:latin typeface="Cambria Math" panose="02040503050406030204" pitchFamily="18" charset="0"/>
                                </a:rPr>
                                <m:t>𝐴</m:t>
                              </m:r>
                            </m:oMath>
                          </a14:m>
                          <a:r>
                            <a:rPr lang="en-US" sz="1600">
                              <a:effectLst/>
                            </a:rPr>
                            <a:t> is not necessarily a square matrix, generally with more rows than columns as would occur in an overdetermined system of linear equations</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788935">
                    <a:tc>
                      <a:txBody>
                        <a:bodyPr/>
                        <a:lstStyle/>
                        <a:p>
                          <a:pPr marL="0" marR="0">
                            <a:lnSpc>
                              <a:spcPct val="107000"/>
                            </a:lnSpc>
                            <a:spcBef>
                              <a:spcPts val="0"/>
                            </a:spcBef>
                            <a:spcAft>
                              <a:spcPts val="0"/>
                            </a:spcAft>
                          </a:pPr>
                          <a:r>
                            <a:rPr lang="en-US" sz="1600">
                              <a:effectLst/>
                            </a:rPr>
                            <a:t>LSE</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Linear equality-constrained least squares problems:  minimize </a:t>
                          </a:r>
                          <a14:m>
                            <m:oMath xmlns:m="http://schemas.openxmlformats.org/officeDocument/2006/math">
                              <m:r>
                                <a:rPr lang="en-US" sz="1600">
                                  <a:effectLst/>
                                  <a:latin typeface="Cambria Math" panose="02040503050406030204" pitchFamily="18" charset="0"/>
                                </a:rPr>
                                <m:t>𝑥</m:t>
                              </m:r>
                            </m:oMath>
                          </a14:m>
                          <a:r>
                            <a:rPr lang="en-US" sz="1600">
                              <a:effectLst/>
                            </a:rPr>
                            <a:t> in</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m:t>
                                  </m:r>
                                  <m:d>
                                    <m:dPr>
                                      <m:begChr m:val="|"/>
                                      <m:endChr m:val="|"/>
                                      <m:ctrlPr>
                                        <a:rPr lang="en-US" sz="1600" i="1">
                                          <a:effectLst/>
                                          <a:latin typeface="Cambria Math" panose="02040503050406030204" pitchFamily="18" charset="0"/>
                                        </a:rPr>
                                      </m:ctrlPr>
                                    </m:dPr>
                                    <m:e>
                                      <m:r>
                                        <a:rPr lang="en-US" sz="1600">
                                          <a:effectLst/>
                                          <a:latin typeface="Cambria Math" panose="02040503050406030204" pitchFamily="18" charset="0"/>
                                        </a:rPr>
                                        <m:t>𝑐</m:t>
                                      </m:r>
                                      <m:r>
                                        <a:rPr lang="en-US" sz="1600">
                                          <a:effectLst/>
                                          <a:latin typeface="Cambria Math" panose="02040503050406030204" pitchFamily="18" charset="0"/>
                                        </a:rPr>
                                        <m:t>−</m:t>
                                      </m:r>
                                      <m:r>
                                        <a:rPr lang="en-US" sz="1600">
                                          <a:effectLst/>
                                          <a:latin typeface="Cambria Math" panose="02040503050406030204" pitchFamily="18" charset="0"/>
                                        </a:rPr>
                                        <m:t>𝐴𝑥</m:t>
                                      </m:r>
                                    </m:e>
                                  </m:d>
                                  <m:r>
                                    <a:rPr lang="en-US" sz="1600">
                                      <a:effectLst/>
                                      <a:latin typeface="Cambria Math" panose="02040503050406030204" pitchFamily="18" charset="0"/>
                                    </a:rPr>
                                    <m:t>|</m:t>
                                  </m:r>
                                </m:e>
                                <m:sub>
                                  <m:r>
                                    <a:rPr lang="en-US" sz="1600">
                                      <a:effectLst/>
                                      <a:latin typeface="Cambria Math" panose="02040503050406030204" pitchFamily="18" charset="0"/>
                                    </a:rPr>
                                    <m:t>2</m:t>
                                  </m:r>
                                </m:sub>
                              </m:sSub>
                            </m:oMath>
                          </a14:m>
                          <a:r>
                            <a:rPr lang="en-US" sz="1600">
                              <a:effectLst/>
                            </a:rPr>
                            <a:t> subject to the constraint that </a:t>
                          </a:r>
                          <a14:m>
                            <m:oMath xmlns:m="http://schemas.openxmlformats.org/officeDocument/2006/math">
                              <m:r>
                                <a:rPr lang="en-US" sz="1600">
                                  <a:effectLst/>
                                  <a:latin typeface="Cambria Math" panose="02040503050406030204" pitchFamily="18" charset="0"/>
                                </a:rPr>
                                <m:t>𝐵𝑥</m:t>
                              </m:r>
                              <m:r>
                                <a:rPr lang="en-US" sz="1600">
                                  <a:effectLst/>
                                  <a:latin typeface="Cambria Math" panose="02040503050406030204" pitchFamily="18" charset="0"/>
                                </a:rPr>
                                <m:t>=</m:t>
                              </m:r>
                              <m:r>
                                <a:rPr lang="en-US" sz="1600">
                                  <a:effectLst/>
                                  <a:latin typeface="Cambria Math" panose="02040503050406030204" pitchFamily="18" charset="0"/>
                                </a:rPr>
                                <m:t>𝑑</m:t>
                              </m:r>
                            </m:oMath>
                          </a14:m>
                          <a:r>
                            <a:rPr lang="en-US" sz="1600">
                              <a:effectLst/>
                            </a:rPr>
                            <a:t> where </a:t>
                          </a:r>
                          <a14:m>
                            <m:oMath xmlns:m="http://schemas.openxmlformats.org/officeDocument/2006/math">
                              <m:r>
                                <a:rPr lang="en-US" sz="1600">
                                  <a:effectLst/>
                                  <a:latin typeface="Cambria Math" panose="02040503050406030204" pitchFamily="18" charset="0"/>
                                </a:rPr>
                                <m:t>𝐴</m:t>
                              </m:r>
                            </m:oMath>
                          </a14:m>
                          <a:r>
                            <a:rPr lang="en-US" sz="1600">
                              <a:effectLst/>
                            </a:rPr>
                            <a:t> is an </a:t>
                          </a:r>
                          <a14:m>
                            <m:oMath xmlns:m="http://schemas.openxmlformats.org/officeDocument/2006/math">
                              <m:r>
                                <a:rPr lang="en-US" sz="1600">
                                  <a:effectLst/>
                                  <a:latin typeface="Cambria Math" panose="02040503050406030204" pitchFamily="18" charset="0"/>
                                </a:rPr>
                                <m:t>𝑚</m:t>
                              </m:r>
                            </m:oMath>
                          </a14:m>
                          <a:r>
                            <a:rPr lang="en-US" sz="1600">
                              <a:effectLst/>
                            </a:rPr>
                            <a:t> x </a:t>
                          </a:r>
                          <a14:m>
                            <m:oMath xmlns:m="http://schemas.openxmlformats.org/officeDocument/2006/math">
                              <m:r>
                                <a:rPr lang="en-US" sz="1600">
                                  <a:effectLst/>
                                  <a:latin typeface="Cambria Math" panose="02040503050406030204" pitchFamily="18" charset="0"/>
                                </a:rPr>
                                <m:t>𝑛</m:t>
                              </m:r>
                            </m:oMath>
                          </a14:m>
                          <a:r>
                            <a:rPr lang="en-US" sz="1600">
                              <a:effectLst/>
                            </a:rPr>
                            <a:t> matrix,  </a:t>
                          </a:r>
                          <a14:m>
                            <m:oMath xmlns:m="http://schemas.openxmlformats.org/officeDocument/2006/math">
                              <m:r>
                                <a:rPr lang="en-US" sz="1600">
                                  <a:effectLst/>
                                  <a:latin typeface="Cambria Math" panose="02040503050406030204" pitchFamily="18" charset="0"/>
                                </a:rPr>
                                <m:t>𝑐</m:t>
                              </m:r>
                            </m:oMath>
                          </a14:m>
                          <a:r>
                            <a:rPr lang="en-US" sz="1600">
                              <a:effectLst/>
                            </a:rPr>
                            <a:t> is a vector of size </a:t>
                          </a:r>
                          <a14:m>
                            <m:oMath xmlns:m="http://schemas.openxmlformats.org/officeDocument/2006/math">
                              <m:r>
                                <a:rPr lang="en-US" sz="1600">
                                  <a:effectLst/>
                                  <a:latin typeface="Cambria Math" panose="02040503050406030204" pitchFamily="18" charset="0"/>
                                </a:rPr>
                                <m:t>𝑚</m:t>
                              </m:r>
                            </m:oMath>
                          </a14:m>
                          <a:r>
                            <a:rPr lang="en-US" sz="1600">
                              <a:effectLst/>
                            </a:rPr>
                            <a:t>, </a:t>
                          </a:r>
                          <a14:m>
                            <m:oMath xmlns:m="http://schemas.openxmlformats.org/officeDocument/2006/math">
                              <m:r>
                                <a:rPr lang="en-US" sz="1600">
                                  <a:effectLst/>
                                  <a:latin typeface="Cambria Math" panose="02040503050406030204" pitchFamily="18" charset="0"/>
                                </a:rPr>
                                <m:t>𝐵</m:t>
                              </m:r>
                            </m:oMath>
                          </a14:m>
                          <a:r>
                            <a:rPr lang="en-US" sz="1600">
                              <a:effectLst/>
                            </a:rPr>
                            <a:t> is a </a:t>
                          </a:r>
                          <a14:m>
                            <m:oMath xmlns:m="http://schemas.openxmlformats.org/officeDocument/2006/math">
                              <m:r>
                                <a:rPr lang="en-US" sz="1600">
                                  <a:effectLst/>
                                  <a:latin typeface="Cambria Math" panose="02040503050406030204" pitchFamily="18" charset="0"/>
                                </a:rPr>
                                <m:t>𝑝</m:t>
                              </m:r>
                            </m:oMath>
                          </a14:m>
                          <a:r>
                            <a:rPr lang="en-US" sz="1600">
                              <a:effectLst/>
                            </a:rPr>
                            <a:t> x </a:t>
                          </a:r>
                          <a14:m>
                            <m:oMath xmlns:m="http://schemas.openxmlformats.org/officeDocument/2006/math">
                              <m:r>
                                <a:rPr lang="en-US" sz="1600">
                                  <a:effectLst/>
                                  <a:latin typeface="Cambria Math" panose="02040503050406030204" pitchFamily="18" charset="0"/>
                                </a:rPr>
                                <m:t>𝑛</m:t>
                              </m:r>
                            </m:oMath>
                          </a14:m>
                          <a:r>
                            <a:rPr lang="en-US" sz="1600">
                              <a:effectLst/>
                            </a:rPr>
                            <a:t> matrix, and </a:t>
                          </a:r>
                          <a14:m>
                            <m:oMath xmlns:m="http://schemas.openxmlformats.org/officeDocument/2006/math">
                              <m:r>
                                <a:rPr lang="en-US" sz="1600">
                                  <a:effectLst/>
                                  <a:latin typeface="Cambria Math" panose="02040503050406030204" pitchFamily="18" charset="0"/>
                                </a:rPr>
                                <m:t>𝑑</m:t>
                              </m:r>
                            </m:oMath>
                          </a14:m>
                          <a:r>
                            <a:rPr lang="en-US" sz="1600">
                              <a:effectLst/>
                            </a:rPr>
                            <a:t> is a vector of size </a:t>
                          </a:r>
                          <a14:m>
                            <m:oMath xmlns:m="http://schemas.openxmlformats.org/officeDocument/2006/math">
                              <m:r>
                                <a:rPr lang="en-US" sz="1600">
                                  <a:effectLst/>
                                  <a:latin typeface="Cambria Math" panose="02040503050406030204" pitchFamily="18" charset="0"/>
                                </a:rPr>
                                <m:t>𝑝</m:t>
                              </m:r>
                            </m:oMath>
                          </a14:m>
                          <a:r>
                            <a:rPr lang="en-US" sz="1600">
                              <a:effectLst/>
                            </a:rPr>
                            <a:t>, where </a:t>
                          </a:r>
                          <a14:m>
                            <m:oMath xmlns:m="http://schemas.openxmlformats.org/officeDocument/2006/math">
                              <m:r>
                                <a:rPr lang="en-US" sz="1600">
                                  <a:effectLst/>
                                  <a:latin typeface="Cambria Math" panose="02040503050406030204" pitchFamily="18" charset="0"/>
                                </a:rPr>
                                <m:t>𝑝</m:t>
                              </m:r>
                              <m:r>
                                <a:rPr lang="en-US" sz="1600">
                                  <a:effectLst/>
                                  <a:latin typeface="Cambria Math" panose="02040503050406030204" pitchFamily="18" charset="0"/>
                                </a:rPr>
                                <m:t> ≤</m:t>
                              </m:r>
                              <m:r>
                                <a:rPr lang="en-US" sz="1600">
                                  <a:effectLst/>
                                  <a:latin typeface="Cambria Math" panose="02040503050406030204" pitchFamily="18" charset="0"/>
                                </a:rPr>
                                <m:t>𝑛</m:t>
                              </m:r>
                              <m:r>
                                <a:rPr lang="en-US" sz="1600">
                                  <a:effectLst/>
                                  <a:latin typeface="Cambria Math" panose="02040503050406030204" pitchFamily="18" charset="0"/>
                                </a:rPr>
                                <m:t> ≤</m:t>
                              </m:r>
                              <m:r>
                                <a:rPr lang="en-US" sz="1600">
                                  <a:effectLst/>
                                  <a:latin typeface="Cambria Math" panose="02040503050406030204" pitchFamily="18" charset="0"/>
                                </a:rPr>
                                <m:t>𝑚</m:t>
                              </m:r>
                              <m:r>
                                <a:rPr lang="en-US" sz="1600">
                                  <a:effectLst/>
                                  <a:latin typeface="Cambria Math" panose="02040503050406030204" pitchFamily="18" charset="0"/>
                                </a:rPr>
                                <m:t>+</m:t>
                              </m:r>
                              <m:r>
                                <a:rPr lang="en-US" sz="1600">
                                  <a:effectLst/>
                                  <a:latin typeface="Cambria Math" panose="02040503050406030204" pitchFamily="18" charset="0"/>
                                </a:rPr>
                                <m:t>𝑝</m:t>
                              </m:r>
                            </m:oMath>
                          </a14:m>
                          <a:r>
                            <a:rPr lang="en-US" sz="1600">
                              <a:effectLst/>
                            </a:rPr>
                            <a:t>.</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788935">
                    <a:tc>
                      <a:txBody>
                        <a:bodyPr/>
                        <a:lstStyle/>
                        <a:p>
                          <a:pPr marL="0" marR="0">
                            <a:lnSpc>
                              <a:spcPct val="107000"/>
                            </a:lnSpc>
                            <a:spcBef>
                              <a:spcPts val="0"/>
                            </a:spcBef>
                            <a:spcAft>
                              <a:spcPts val="0"/>
                            </a:spcAft>
                          </a:pPr>
                          <a:r>
                            <a:rPr lang="en-US" sz="1600">
                              <a:effectLst/>
                            </a:rPr>
                            <a:t>GLM</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General linear model problems: minimize </a:t>
                          </a:r>
                          <a14:m>
                            <m:oMath xmlns:m="http://schemas.openxmlformats.org/officeDocument/2006/math">
                              <m:r>
                                <a:rPr lang="en-US" sz="1600">
                                  <a:effectLst/>
                                  <a:latin typeface="Cambria Math" panose="02040503050406030204" pitchFamily="18" charset="0"/>
                                </a:rPr>
                                <m:t>𝑥</m:t>
                              </m:r>
                            </m:oMath>
                          </a14:m>
                          <a:r>
                            <a:rPr lang="en-US" sz="1600">
                              <a:effectLst/>
                            </a:rPr>
                            <a:t> in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m:t>
                                  </m:r>
                                  <m:d>
                                    <m:dPr>
                                      <m:begChr m:val="|"/>
                                      <m:endChr m:val="|"/>
                                      <m:ctrlPr>
                                        <a:rPr lang="en-US" sz="1600" i="1">
                                          <a:effectLst/>
                                          <a:latin typeface="Cambria Math" panose="02040503050406030204" pitchFamily="18" charset="0"/>
                                        </a:rPr>
                                      </m:ctrlPr>
                                    </m:dPr>
                                    <m:e>
                                      <m:r>
                                        <a:rPr lang="en-US" sz="1600">
                                          <a:effectLst/>
                                          <a:latin typeface="Cambria Math" panose="02040503050406030204" pitchFamily="18" charset="0"/>
                                        </a:rPr>
                                        <m:t>𝑦</m:t>
                                      </m:r>
                                    </m:e>
                                  </m:d>
                                  <m:r>
                                    <a:rPr lang="en-US" sz="1600">
                                      <a:effectLst/>
                                      <a:latin typeface="Cambria Math" panose="02040503050406030204" pitchFamily="18" charset="0"/>
                                    </a:rPr>
                                    <m:t>|</m:t>
                                  </m:r>
                                </m:e>
                                <m:sub>
                                  <m:r>
                                    <a:rPr lang="en-US" sz="1600">
                                      <a:effectLst/>
                                      <a:latin typeface="Cambria Math" panose="02040503050406030204" pitchFamily="18" charset="0"/>
                                    </a:rPr>
                                    <m:t>2</m:t>
                                  </m:r>
                                </m:sub>
                              </m:sSub>
                            </m:oMath>
                          </a14:m>
                          <a:r>
                            <a:rPr lang="en-US" sz="1600">
                              <a:effectLst/>
                            </a:rPr>
                            <a:t> subject to the constraint that </a:t>
                          </a:r>
                          <a14:m>
                            <m:oMath xmlns:m="http://schemas.openxmlformats.org/officeDocument/2006/math">
                              <m:r>
                                <a:rPr lang="en-US" sz="1600">
                                  <a:effectLst/>
                                  <a:latin typeface="Cambria Math" panose="02040503050406030204" pitchFamily="18" charset="0"/>
                                </a:rPr>
                                <m:t>𝑑</m:t>
                              </m:r>
                              <m:r>
                                <a:rPr lang="en-US" sz="1600">
                                  <a:effectLst/>
                                  <a:latin typeface="Cambria Math" panose="02040503050406030204" pitchFamily="18" charset="0"/>
                                </a:rPr>
                                <m:t>=</m:t>
                              </m:r>
                              <m:r>
                                <a:rPr lang="en-US" sz="1600">
                                  <a:effectLst/>
                                  <a:latin typeface="Cambria Math" panose="02040503050406030204" pitchFamily="18" charset="0"/>
                                </a:rPr>
                                <m:t>𝐴𝑥</m:t>
                              </m:r>
                              <m:r>
                                <a:rPr lang="en-US" sz="1600">
                                  <a:effectLst/>
                                  <a:latin typeface="Cambria Math" panose="02040503050406030204" pitchFamily="18" charset="0"/>
                                </a:rPr>
                                <m:t>+</m:t>
                              </m:r>
                              <m:r>
                                <a:rPr lang="en-US" sz="1600">
                                  <a:effectLst/>
                                  <a:latin typeface="Cambria Math" panose="02040503050406030204" pitchFamily="18" charset="0"/>
                                </a:rPr>
                                <m:t>𝐵𝑦</m:t>
                              </m:r>
                            </m:oMath>
                          </a14:m>
                          <a:r>
                            <a:rPr lang="en-US" sz="1600">
                              <a:effectLst/>
                            </a:rPr>
                            <a:t> where </a:t>
                          </a:r>
                          <a14:m>
                            <m:oMath xmlns:m="http://schemas.openxmlformats.org/officeDocument/2006/math">
                              <m:r>
                                <a:rPr lang="en-US" sz="1600">
                                  <a:effectLst/>
                                  <a:latin typeface="Cambria Math" panose="02040503050406030204" pitchFamily="18" charset="0"/>
                                </a:rPr>
                                <m:t>𝐴</m:t>
                              </m:r>
                            </m:oMath>
                          </a14:m>
                          <a:r>
                            <a:rPr lang="en-US" sz="1600">
                              <a:effectLst/>
                            </a:rPr>
                            <a:t> is an </a:t>
                          </a:r>
                          <a14:m>
                            <m:oMath xmlns:m="http://schemas.openxmlformats.org/officeDocument/2006/math">
                              <m:r>
                                <a:rPr lang="en-US" sz="1600">
                                  <a:effectLst/>
                                  <a:latin typeface="Cambria Math" panose="02040503050406030204" pitchFamily="18" charset="0"/>
                                </a:rPr>
                                <m:t>𝑚</m:t>
                              </m:r>
                            </m:oMath>
                          </a14:m>
                          <a:r>
                            <a:rPr lang="en-US" sz="1600">
                              <a:effectLst/>
                            </a:rPr>
                            <a:t> x </a:t>
                          </a:r>
                          <a14:m>
                            <m:oMath xmlns:m="http://schemas.openxmlformats.org/officeDocument/2006/math">
                              <m:r>
                                <a:rPr lang="en-US" sz="1600">
                                  <a:effectLst/>
                                  <a:latin typeface="Cambria Math" panose="02040503050406030204" pitchFamily="18" charset="0"/>
                                </a:rPr>
                                <m:t>𝑛</m:t>
                              </m:r>
                            </m:oMath>
                          </a14:m>
                          <a:r>
                            <a:rPr lang="en-US" sz="1600">
                              <a:effectLst/>
                            </a:rPr>
                            <a:t> matrix, </a:t>
                          </a:r>
                          <a14:m>
                            <m:oMath xmlns:m="http://schemas.openxmlformats.org/officeDocument/2006/math">
                              <m:r>
                                <a:rPr lang="en-US" sz="1600">
                                  <a:effectLst/>
                                  <a:latin typeface="Cambria Math" panose="02040503050406030204" pitchFamily="18" charset="0"/>
                                </a:rPr>
                                <m:t>𝐵</m:t>
                              </m:r>
                            </m:oMath>
                          </a14:m>
                          <a:r>
                            <a:rPr lang="en-US" sz="1600">
                              <a:effectLst/>
                            </a:rPr>
                            <a:t> is a </a:t>
                          </a:r>
                          <a14:m>
                            <m:oMath xmlns:m="http://schemas.openxmlformats.org/officeDocument/2006/math">
                              <m:r>
                                <a:rPr lang="en-US" sz="1600">
                                  <a:effectLst/>
                                  <a:latin typeface="Cambria Math" panose="02040503050406030204" pitchFamily="18" charset="0"/>
                                </a:rPr>
                                <m:t>𝑛</m:t>
                              </m:r>
                            </m:oMath>
                          </a14:m>
                          <a:r>
                            <a:rPr lang="en-US" sz="1600">
                              <a:effectLst/>
                            </a:rPr>
                            <a:t> x</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𝑝</m:t>
                              </m:r>
                            </m:oMath>
                          </a14:m>
                          <a:r>
                            <a:rPr lang="en-US" sz="1600">
                              <a:effectLst/>
                            </a:rPr>
                            <a:t> matrix, </a:t>
                          </a:r>
                          <a14:m>
                            <m:oMath xmlns:m="http://schemas.openxmlformats.org/officeDocument/2006/math">
                              <m:r>
                                <a:rPr lang="en-US" sz="1600">
                                  <a:effectLst/>
                                  <a:latin typeface="Cambria Math" panose="02040503050406030204" pitchFamily="18" charset="0"/>
                                </a:rPr>
                                <m:t>𝑑</m:t>
                              </m:r>
                            </m:oMath>
                          </a14:m>
                          <a:r>
                            <a:rPr lang="en-US" sz="1600">
                              <a:effectLst/>
                            </a:rPr>
                            <a:t> is a vector of size </a:t>
                          </a:r>
                          <a14:m>
                            <m:oMath xmlns:m="http://schemas.openxmlformats.org/officeDocument/2006/math">
                              <m:r>
                                <a:rPr lang="en-US" sz="1600">
                                  <a:effectLst/>
                                  <a:latin typeface="Cambria Math" panose="02040503050406030204" pitchFamily="18" charset="0"/>
                                </a:rPr>
                                <m:t>𝑛</m:t>
                              </m:r>
                            </m:oMath>
                          </a14:m>
                          <a:r>
                            <a:rPr lang="en-US" sz="1600">
                              <a:effectLst/>
                            </a:rPr>
                            <a:t>, and </a:t>
                          </a:r>
                          <a14:m>
                            <m:oMath xmlns:m="http://schemas.openxmlformats.org/officeDocument/2006/math">
                              <m:r>
                                <a:rPr lang="en-US" sz="1600">
                                  <a:effectLst/>
                                  <a:latin typeface="Cambria Math" panose="02040503050406030204" pitchFamily="18" charset="0"/>
                                </a:rPr>
                                <m:t>𝑚</m:t>
                              </m:r>
                              <m:r>
                                <a:rPr lang="en-US" sz="1600">
                                  <a:effectLst/>
                                  <a:latin typeface="Cambria Math" panose="02040503050406030204" pitchFamily="18" charset="0"/>
                                </a:rPr>
                                <m:t> ≤</m:t>
                              </m:r>
                              <m:r>
                                <a:rPr lang="en-US" sz="1600">
                                  <a:effectLst/>
                                  <a:latin typeface="Cambria Math" panose="02040503050406030204" pitchFamily="18" charset="0"/>
                                </a:rPr>
                                <m:t>𝑛</m:t>
                              </m:r>
                              <m:r>
                                <a:rPr lang="en-US" sz="1600">
                                  <a:effectLst/>
                                  <a:latin typeface="Cambria Math" panose="02040503050406030204" pitchFamily="18" charset="0"/>
                                </a:rPr>
                                <m:t> ≤</m:t>
                              </m:r>
                              <m:r>
                                <a:rPr lang="en-US" sz="1600">
                                  <a:effectLst/>
                                  <a:latin typeface="Cambria Math" panose="02040503050406030204" pitchFamily="18" charset="0"/>
                                </a:rPr>
                                <m:t>𝑚</m:t>
                              </m:r>
                              <m:r>
                                <a:rPr lang="en-US" sz="1600">
                                  <a:effectLst/>
                                  <a:latin typeface="Cambria Math" panose="02040503050406030204" pitchFamily="18" charset="0"/>
                                </a:rPr>
                                <m:t>+</m:t>
                              </m:r>
                              <m:r>
                                <a:rPr lang="en-US" sz="1600">
                                  <a:effectLst/>
                                  <a:latin typeface="Cambria Math" panose="02040503050406030204" pitchFamily="18" charset="0"/>
                                </a:rPr>
                                <m:t>𝑝</m:t>
                              </m:r>
                            </m:oMath>
                          </a14:m>
                          <a:r>
                            <a:rPr lang="en-US" sz="1600">
                              <a:effectLst/>
                            </a:rPr>
                            <a:t>.</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522458">
                    <a:tc>
                      <a:txBody>
                        <a:bodyPr/>
                        <a:lstStyle/>
                        <a:p>
                          <a:pPr marL="0" marR="0">
                            <a:lnSpc>
                              <a:spcPct val="107000"/>
                            </a:lnSpc>
                            <a:spcBef>
                              <a:spcPts val="0"/>
                            </a:spcBef>
                            <a:spcAft>
                              <a:spcPts val="0"/>
                            </a:spcAft>
                          </a:pPr>
                          <a:r>
                            <a:rPr lang="en-US" sz="1600">
                              <a:effectLst/>
                            </a:rPr>
                            <a:t>EV, EVD, EVR</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Symmetric eigenvalue problems: Find eigenvalues </a:t>
                          </a:r>
                          <a14:m>
                            <m:oMath xmlns:m="http://schemas.openxmlformats.org/officeDocument/2006/math">
                              <m:r>
                                <a:rPr lang="en-US" sz="1600">
                                  <a:effectLst/>
                                  <a:latin typeface="Cambria Math" panose="02040503050406030204" pitchFamily="18" charset="0"/>
                                </a:rPr>
                                <m:t>𝜆</m:t>
                              </m:r>
                            </m:oMath>
                          </a14:m>
                          <a:r>
                            <a:rPr lang="en-US" sz="1600">
                              <a:effectLst/>
                            </a:rPr>
                            <a:t> and eigenvectors </a:t>
                          </a:r>
                          <a14:m>
                            <m:oMath xmlns:m="http://schemas.openxmlformats.org/officeDocument/2006/math">
                              <m:r>
                                <a:rPr lang="en-US" sz="1600">
                                  <a:effectLst/>
                                  <a:latin typeface="Cambria Math" panose="02040503050406030204" pitchFamily="18" charset="0"/>
                                </a:rPr>
                                <m:t>𝑘</m:t>
                              </m:r>
                            </m:oMath>
                          </a14:m>
                          <a:r>
                            <a:rPr lang="en-US" sz="1600">
                              <a:effectLst/>
                            </a:rPr>
                            <a:t> where </a:t>
                          </a:r>
                          <a14:m>
                            <m:oMath xmlns:m="http://schemas.openxmlformats.org/officeDocument/2006/math">
                              <m:r>
                                <a:rPr lang="en-US" sz="1600">
                                  <a:effectLst/>
                                  <a:latin typeface="Cambria Math" panose="02040503050406030204" pitchFamily="18" charset="0"/>
                                </a:rPr>
                                <m:t>𝐴𝑘</m:t>
                              </m:r>
                              <m:r>
                                <a:rPr lang="en-US" sz="1600">
                                  <a:effectLst/>
                                  <a:latin typeface="Cambria Math" panose="02040503050406030204" pitchFamily="18" charset="0"/>
                                </a:rPr>
                                <m:t>= </m:t>
                              </m:r>
                              <m:r>
                                <a:rPr lang="en-US" sz="1600">
                                  <a:effectLst/>
                                  <a:latin typeface="Cambria Math" panose="02040503050406030204" pitchFamily="18" charset="0"/>
                                </a:rPr>
                                <m:t>𝜆</m:t>
                              </m:r>
                              <m:r>
                                <a:rPr lang="en-US" sz="1600">
                                  <a:effectLst/>
                                  <a:latin typeface="Cambria Math" panose="02040503050406030204" pitchFamily="18" charset="0"/>
                                </a:rPr>
                                <m:t>𝑘</m:t>
                              </m:r>
                            </m:oMath>
                          </a14:m>
                          <a:r>
                            <a:rPr lang="en-US" sz="1600">
                              <a:effectLst/>
                            </a:rPr>
                            <a:t> for a symmetric matrix </a:t>
                          </a:r>
                          <a14:m>
                            <m:oMath xmlns:m="http://schemas.openxmlformats.org/officeDocument/2006/math">
                              <m:r>
                                <a:rPr lang="en-US" sz="1600">
                                  <a:effectLst/>
                                  <a:latin typeface="Cambria Math" panose="02040503050406030204" pitchFamily="18" charset="0"/>
                                </a:rPr>
                                <m:t>𝐴</m:t>
                              </m:r>
                              <m:r>
                                <a:rPr lang="en-US" sz="1600">
                                  <a:effectLst/>
                                  <a:latin typeface="Cambria Math" panose="02040503050406030204" pitchFamily="18" charset="0"/>
                                </a:rPr>
                                <m:t>.</m:t>
                              </m:r>
                            </m:oMath>
                          </a14:m>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521796">
                    <a:tc>
                      <a:txBody>
                        <a:bodyPr/>
                        <a:lstStyle/>
                        <a:p>
                          <a:pPr marL="0" marR="0">
                            <a:lnSpc>
                              <a:spcPct val="107000"/>
                            </a:lnSpc>
                            <a:spcBef>
                              <a:spcPts val="0"/>
                            </a:spcBef>
                            <a:spcAft>
                              <a:spcPts val="0"/>
                            </a:spcAft>
                          </a:pPr>
                          <a:r>
                            <a:rPr lang="en-US" sz="1600">
                              <a:effectLst/>
                            </a:rPr>
                            <a:t>ES</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Nonsymmetric eigenvalue problems:  Find eigenvalues </a:t>
                          </a:r>
                          <a14:m>
                            <m:oMath xmlns:m="http://schemas.openxmlformats.org/officeDocument/2006/math">
                              <m:r>
                                <a:rPr lang="en-US" sz="1600">
                                  <a:effectLst/>
                                  <a:latin typeface="Cambria Math" panose="02040503050406030204" pitchFamily="18" charset="0"/>
                                </a:rPr>
                                <m:t>𝜆</m:t>
                              </m:r>
                            </m:oMath>
                          </a14:m>
                          <a:r>
                            <a:rPr lang="en-US" sz="1600">
                              <a:effectLst/>
                            </a:rPr>
                            <a:t> and eigenvectors </a:t>
                          </a:r>
                          <a14:m>
                            <m:oMath xmlns:m="http://schemas.openxmlformats.org/officeDocument/2006/math">
                              <m:r>
                                <a:rPr lang="en-US" sz="1600">
                                  <a:effectLst/>
                                  <a:latin typeface="Cambria Math" panose="02040503050406030204" pitchFamily="18" charset="0"/>
                                </a:rPr>
                                <m:t>𝑘</m:t>
                              </m:r>
                            </m:oMath>
                          </a14:m>
                          <a:r>
                            <a:rPr lang="en-US" sz="1600">
                              <a:effectLst/>
                            </a:rPr>
                            <a:t> where </a:t>
                          </a:r>
                          <a14:m>
                            <m:oMath xmlns:m="http://schemas.openxmlformats.org/officeDocument/2006/math">
                              <m:r>
                                <a:rPr lang="en-US" sz="1600">
                                  <a:effectLst/>
                                  <a:latin typeface="Cambria Math" panose="02040503050406030204" pitchFamily="18" charset="0"/>
                                </a:rPr>
                                <m:t>𝐴𝑘</m:t>
                              </m:r>
                              <m:r>
                                <a:rPr lang="en-US" sz="1600">
                                  <a:effectLst/>
                                  <a:latin typeface="Cambria Math" panose="02040503050406030204" pitchFamily="18" charset="0"/>
                                </a:rPr>
                                <m:t>= </m:t>
                              </m:r>
                              <m:r>
                                <a:rPr lang="en-US" sz="1600">
                                  <a:effectLst/>
                                  <a:latin typeface="Cambria Math" panose="02040503050406030204" pitchFamily="18" charset="0"/>
                                </a:rPr>
                                <m:t>𝜆</m:t>
                              </m:r>
                              <m:r>
                                <a:rPr lang="en-US" sz="1600">
                                  <a:effectLst/>
                                  <a:latin typeface="Cambria Math" panose="02040503050406030204" pitchFamily="18" charset="0"/>
                                </a:rPr>
                                <m:t>𝑘</m:t>
                              </m:r>
                            </m:oMath>
                          </a14:m>
                          <a:r>
                            <a:rPr lang="en-US" sz="1600">
                              <a:effectLst/>
                            </a:rPr>
                            <a:t> for nonsymmetric matrix </a:t>
                          </a:r>
                          <a14:m>
                            <m:oMath xmlns:m="http://schemas.openxmlformats.org/officeDocument/2006/math">
                              <m:r>
                                <a:rPr lang="en-US" sz="1600">
                                  <a:effectLst/>
                                  <a:latin typeface="Cambria Math" panose="02040503050406030204" pitchFamily="18" charset="0"/>
                                </a:rPr>
                                <m:t>𝐴</m:t>
                              </m:r>
                              <m:r>
                                <a:rPr lang="en-US" sz="1600">
                                  <a:effectLst/>
                                  <a:latin typeface="Cambria Math" panose="02040503050406030204" pitchFamily="18" charset="0"/>
                                </a:rPr>
                                <m:t>.</m:t>
                              </m:r>
                            </m:oMath>
                          </a14:m>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793664">
                    <a:tc>
                      <a:txBody>
                        <a:bodyPr/>
                        <a:lstStyle/>
                        <a:p>
                          <a:pPr marL="0" marR="0">
                            <a:lnSpc>
                              <a:spcPct val="107000"/>
                            </a:lnSpc>
                            <a:spcBef>
                              <a:spcPts val="0"/>
                            </a:spcBef>
                            <a:spcAft>
                              <a:spcPts val="0"/>
                            </a:spcAft>
                          </a:pPr>
                          <a:r>
                            <a:rPr lang="en-US" sz="1600">
                              <a:effectLst/>
                            </a:rPr>
                            <a:t>SVD, SDD</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Compute the singular value decomposition of </a:t>
                          </a:r>
                          <a14:m>
                            <m:oMath xmlns:m="http://schemas.openxmlformats.org/officeDocument/2006/math">
                              <m:r>
                                <a:rPr lang="en-US" sz="1600">
                                  <a:effectLst/>
                                  <a:latin typeface="Cambria Math" panose="02040503050406030204" pitchFamily="18" charset="0"/>
                                </a:rPr>
                                <m:t>𝑚</m:t>
                              </m:r>
                            </m:oMath>
                          </a14:m>
                          <a:r>
                            <a:rPr lang="en-US" sz="1600" dirty="0">
                              <a:effectLst/>
                            </a:rPr>
                            <a:t> x </a:t>
                          </a:r>
                          <a14:m>
                            <m:oMath xmlns:m="http://schemas.openxmlformats.org/officeDocument/2006/math">
                              <m:r>
                                <a:rPr lang="en-US" sz="1600">
                                  <a:effectLst/>
                                  <a:latin typeface="Cambria Math" panose="02040503050406030204" pitchFamily="18" charset="0"/>
                                </a:rPr>
                                <m:t>𝑛</m:t>
                              </m:r>
                            </m:oMath>
                          </a14:m>
                          <a:r>
                            <a:rPr lang="en-US" sz="1600" dirty="0">
                              <a:effectLst/>
                            </a:rPr>
                            <a:t> matrix </a:t>
                          </a:r>
                          <a14:m>
                            <m:oMath xmlns:m="http://schemas.openxmlformats.org/officeDocument/2006/math">
                              <m:r>
                                <a:rPr lang="en-US" sz="1600">
                                  <a:effectLst/>
                                  <a:latin typeface="Cambria Math" panose="02040503050406030204" pitchFamily="18" charset="0"/>
                                </a:rPr>
                                <m:t>𝐴</m:t>
                              </m:r>
                            </m:oMath>
                          </a14:m>
                          <a:r>
                            <a:rPr lang="en-US" sz="1600" dirty="0">
                              <a:effectLst/>
                            </a:rPr>
                            <a:t>:  </a:t>
                          </a:r>
                          <a14:m>
                            <m:oMath xmlns:m="http://schemas.openxmlformats.org/officeDocument/2006/math">
                              <m:r>
                                <a:rPr lang="en-US" sz="1600">
                                  <a:effectLst/>
                                  <a:latin typeface="Cambria Math" panose="02040503050406030204" pitchFamily="18" charset="0"/>
                                </a:rPr>
                                <m:t>𝐴</m:t>
                              </m:r>
                              <m:r>
                                <a:rPr lang="en-US" sz="1600">
                                  <a:effectLst/>
                                  <a:latin typeface="Cambria Math" panose="02040503050406030204" pitchFamily="18" charset="0"/>
                                </a:rPr>
                                <m:t>=</m:t>
                              </m:r>
                              <m:r>
                                <a:rPr lang="en-US" sz="1600">
                                  <a:effectLst/>
                                  <a:latin typeface="Cambria Math" panose="02040503050406030204" pitchFamily="18" charset="0"/>
                                </a:rPr>
                                <m:t>𝑈𝐷</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𝑉</m:t>
                                  </m:r>
                                </m:e>
                                <m:sup>
                                  <m:r>
                                    <a:rPr lang="en-US" sz="1600">
                                      <a:effectLst/>
                                      <a:latin typeface="Cambria Math" panose="02040503050406030204" pitchFamily="18" charset="0"/>
                                    </a:rPr>
                                    <m:t>𝑇</m:t>
                                  </m:r>
                                </m:sup>
                              </m:sSup>
                            </m:oMath>
                          </a14:m>
                          <a:r>
                            <a:rPr lang="en-US" sz="1600" dirty="0">
                              <a:effectLst/>
                            </a:rPr>
                            <a:t> where matrices </a:t>
                          </a:r>
                          <a14:m>
                            <m:oMath xmlns:m="http://schemas.openxmlformats.org/officeDocument/2006/math">
                              <m:r>
                                <a:rPr lang="en-US" sz="1600">
                                  <a:effectLst/>
                                  <a:latin typeface="Cambria Math" panose="02040503050406030204" pitchFamily="18" charset="0"/>
                                </a:rPr>
                                <m:t>𝑈</m:t>
                              </m:r>
                            </m:oMath>
                          </a14:m>
                          <a:r>
                            <a:rPr lang="en-US" sz="1600" dirty="0">
                              <a:effectLst/>
                            </a:rPr>
                            <a:t> and </a:t>
                          </a:r>
                          <a14:m>
                            <m:oMath xmlns:m="http://schemas.openxmlformats.org/officeDocument/2006/math">
                              <m:r>
                                <a:rPr lang="en-US" sz="1600">
                                  <a:effectLst/>
                                  <a:latin typeface="Cambria Math" panose="02040503050406030204" pitchFamily="18" charset="0"/>
                                </a:rPr>
                                <m:t>𝑉</m:t>
                              </m:r>
                            </m:oMath>
                          </a14:m>
                          <a:r>
                            <a:rPr lang="en-US" sz="1600" dirty="0">
                              <a:effectLst/>
                            </a:rPr>
                            <a:t> are orthogonal and </a:t>
                          </a:r>
                          <a14:m>
                            <m:oMath xmlns:m="http://schemas.openxmlformats.org/officeDocument/2006/math">
                              <m:r>
                                <a:rPr lang="en-US" sz="1600">
                                  <a:effectLst/>
                                  <a:latin typeface="Cambria Math" panose="02040503050406030204" pitchFamily="18" charset="0"/>
                                </a:rPr>
                                <m:t>𝐷</m:t>
                              </m:r>
                            </m:oMath>
                          </a14:m>
                          <a:r>
                            <a:rPr lang="en-US" sz="1600" dirty="0">
                              <a:effectLst/>
                            </a:rPr>
                            <a:t> is a diagonal real matrix of size </a:t>
                          </a:r>
                          <a14:m>
                            <m:oMath xmlns:m="http://schemas.openxmlformats.org/officeDocument/2006/math">
                              <m:r>
                                <a:rPr lang="en-US" sz="1600">
                                  <a:effectLst/>
                                  <a:latin typeface="Cambria Math" panose="02040503050406030204" pitchFamily="18" charset="0"/>
                                </a:rPr>
                                <m:t>𝑚</m:t>
                              </m:r>
                            </m:oMath>
                          </a14:m>
                          <a:r>
                            <a:rPr lang="en-US" sz="1600" dirty="0">
                              <a:effectLst/>
                            </a:rPr>
                            <a:t> x </a:t>
                          </a:r>
                          <a14:m>
                            <m:oMath xmlns:m="http://schemas.openxmlformats.org/officeDocument/2006/math">
                              <m:r>
                                <a:rPr lang="en-US" sz="1600">
                                  <a:effectLst/>
                                  <a:latin typeface="Cambria Math" panose="02040503050406030204" pitchFamily="18" charset="0"/>
                                </a:rPr>
                                <m:t>𝑛</m:t>
                              </m:r>
                            </m:oMath>
                          </a14:m>
                          <a:r>
                            <a:rPr lang="en-US" sz="1600" dirty="0">
                              <a:effectLst/>
                            </a:rPr>
                            <a:t> containing the singular values of matrix </a:t>
                          </a:r>
                          <a14:m>
                            <m:oMath xmlns:m="http://schemas.openxmlformats.org/officeDocument/2006/math">
                              <m:r>
                                <a:rPr lang="en-US" sz="1600">
                                  <a:effectLst/>
                                  <a:latin typeface="Cambria Math" panose="02040503050406030204" pitchFamily="18" charset="0"/>
                                </a:rPr>
                                <m:t>𝐴</m:t>
                              </m:r>
                            </m:oMath>
                          </a14:m>
                          <a:r>
                            <a:rPr lang="en-US" sz="1600" dirty="0">
                              <a:effectLst/>
                            </a:rPr>
                            <a:t>.</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 name="Table 3"/>
              <p:cNvGraphicFramePr>
                <a:graphicFrameLocks noGrp="1"/>
              </p:cNvGraphicFramePr>
              <p:nvPr>
                <p:extLst/>
              </p:nvPr>
            </p:nvGraphicFramePr>
            <p:xfrm>
              <a:off x="1946564" y="1295400"/>
              <a:ext cx="8111836" cy="4983162"/>
            </p:xfrm>
            <a:graphic>
              <a:graphicData uri="http://schemas.openxmlformats.org/drawingml/2006/table">
                <a:tbl>
                  <a:tblPr firstRow="1" firstCol="1" bandRow="1">
                    <a:tableStyleId>{5C22544A-7EE6-4342-B048-85BDC9FD1C3A}</a:tableStyleId>
                  </a:tblPr>
                  <a:tblGrid>
                    <a:gridCol w="1158834">
                      <a:extLst>
                        <a:ext uri="{9D8B030D-6E8A-4147-A177-3AD203B41FA5}">
                          <a16:colId xmlns:a16="http://schemas.microsoft.com/office/drawing/2014/main" val="20000"/>
                        </a:ext>
                      </a:extLst>
                    </a:gridCol>
                    <a:gridCol w="6953002">
                      <a:extLst>
                        <a:ext uri="{9D8B030D-6E8A-4147-A177-3AD203B41FA5}">
                          <a16:colId xmlns:a16="http://schemas.microsoft.com/office/drawing/2014/main" val="20001"/>
                        </a:ext>
                      </a:extLst>
                    </a:gridCol>
                  </a:tblGrid>
                  <a:tr h="522458">
                    <a:tc>
                      <a:txBody>
                        <a:bodyPr/>
                        <a:lstStyle/>
                        <a:p>
                          <a:pPr marL="0" marR="0">
                            <a:lnSpc>
                              <a:spcPct val="107000"/>
                            </a:lnSpc>
                            <a:spcBef>
                              <a:spcPts val="0"/>
                            </a:spcBef>
                            <a:spcAft>
                              <a:spcPts val="0"/>
                            </a:spcAft>
                          </a:pPr>
                          <a:r>
                            <a:rPr lang="en-US" sz="1600">
                              <a:effectLst/>
                            </a:rPr>
                            <a:t>Driver Name</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Description</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255319">
                    <a:tc>
                      <a:txBody>
                        <a:bodyPr/>
                        <a:lstStyle/>
                        <a:p>
                          <a:pPr marL="0" marR="0">
                            <a:lnSpc>
                              <a:spcPct val="107000"/>
                            </a:lnSpc>
                            <a:spcBef>
                              <a:spcPts val="0"/>
                            </a:spcBef>
                            <a:spcAft>
                              <a:spcPts val="0"/>
                            </a:spcAft>
                          </a:pPr>
                          <a:r>
                            <a:rPr lang="en-US" sz="1600">
                              <a:effectLst/>
                            </a:rPr>
                            <a:t>SV</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226190" r="-438" b="-1683333"/>
                          </a:stretch>
                        </a:blipFill>
                      </a:tcPr>
                    </a:tc>
                    <a:extLst>
                      <a:ext uri="{0D108BD9-81ED-4DB2-BD59-A6C34878D82A}">
                        <a16:rowId xmlns:a16="http://schemas.microsoft.com/office/drawing/2014/main" val="10001"/>
                      </a:ext>
                    </a:extLst>
                  </a:tr>
                  <a:tr h="789597">
                    <a:tc>
                      <a:txBody>
                        <a:bodyPr/>
                        <a:lstStyle/>
                        <a:p>
                          <a:pPr marL="0" marR="0">
                            <a:lnSpc>
                              <a:spcPct val="107000"/>
                            </a:lnSpc>
                            <a:spcBef>
                              <a:spcPts val="0"/>
                            </a:spcBef>
                            <a:spcAft>
                              <a:spcPts val="0"/>
                            </a:spcAft>
                          </a:pPr>
                          <a:r>
                            <a:rPr lang="en-US" sz="1600">
                              <a:effectLst/>
                            </a:rPr>
                            <a:t>LS, LSY, LSS, LSD</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106202" r="-438" b="-448062"/>
                          </a:stretch>
                        </a:blipFill>
                      </a:tcPr>
                    </a:tc>
                    <a:extLst>
                      <a:ext uri="{0D108BD9-81ED-4DB2-BD59-A6C34878D82A}">
                        <a16:rowId xmlns:a16="http://schemas.microsoft.com/office/drawing/2014/main" val="10002"/>
                      </a:ext>
                    </a:extLst>
                  </a:tr>
                  <a:tr h="788935">
                    <a:tc>
                      <a:txBody>
                        <a:bodyPr/>
                        <a:lstStyle/>
                        <a:p>
                          <a:pPr marL="0" marR="0">
                            <a:lnSpc>
                              <a:spcPct val="107000"/>
                            </a:lnSpc>
                            <a:spcBef>
                              <a:spcPts val="0"/>
                            </a:spcBef>
                            <a:spcAft>
                              <a:spcPts val="0"/>
                            </a:spcAft>
                          </a:pPr>
                          <a:r>
                            <a:rPr lang="en-US" sz="1600">
                              <a:effectLst/>
                            </a:rPr>
                            <a:t>LSE</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204615" r="-438" b="-344615"/>
                          </a:stretch>
                        </a:blipFill>
                      </a:tcPr>
                    </a:tc>
                    <a:extLst>
                      <a:ext uri="{0D108BD9-81ED-4DB2-BD59-A6C34878D82A}">
                        <a16:rowId xmlns:a16="http://schemas.microsoft.com/office/drawing/2014/main" val="10003"/>
                      </a:ext>
                    </a:extLst>
                  </a:tr>
                  <a:tr h="788935">
                    <a:tc>
                      <a:txBody>
                        <a:bodyPr/>
                        <a:lstStyle/>
                        <a:p>
                          <a:pPr marL="0" marR="0">
                            <a:lnSpc>
                              <a:spcPct val="107000"/>
                            </a:lnSpc>
                            <a:spcBef>
                              <a:spcPts val="0"/>
                            </a:spcBef>
                            <a:spcAft>
                              <a:spcPts val="0"/>
                            </a:spcAft>
                          </a:pPr>
                          <a:r>
                            <a:rPr lang="en-US" sz="1600">
                              <a:effectLst/>
                            </a:rPr>
                            <a:t>GLM</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306977" r="-438" b="-247287"/>
                          </a:stretch>
                        </a:blipFill>
                      </a:tcPr>
                    </a:tc>
                    <a:extLst>
                      <a:ext uri="{0D108BD9-81ED-4DB2-BD59-A6C34878D82A}">
                        <a16:rowId xmlns:a16="http://schemas.microsoft.com/office/drawing/2014/main" val="10004"/>
                      </a:ext>
                    </a:extLst>
                  </a:tr>
                  <a:tr h="522458">
                    <a:tc>
                      <a:txBody>
                        <a:bodyPr/>
                        <a:lstStyle/>
                        <a:p>
                          <a:pPr marL="0" marR="0">
                            <a:lnSpc>
                              <a:spcPct val="107000"/>
                            </a:lnSpc>
                            <a:spcBef>
                              <a:spcPts val="0"/>
                            </a:spcBef>
                            <a:spcAft>
                              <a:spcPts val="0"/>
                            </a:spcAft>
                          </a:pPr>
                          <a:r>
                            <a:rPr lang="en-US" sz="1600">
                              <a:effectLst/>
                            </a:rPr>
                            <a:t>EV, EVD, EVR</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610465" r="-438" b="-270930"/>
                          </a:stretch>
                        </a:blipFill>
                      </a:tcPr>
                    </a:tc>
                    <a:extLst>
                      <a:ext uri="{0D108BD9-81ED-4DB2-BD59-A6C34878D82A}">
                        <a16:rowId xmlns:a16="http://schemas.microsoft.com/office/drawing/2014/main" val="10005"/>
                      </a:ext>
                    </a:extLst>
                  </a:tr>
                  <a:tr h="521796">
                    <a:tc>
                      <a:txBody>
                        <a:bodyPr/>
                        <a:lstStyle/>
                        <a:p>
                          <a:pPr marL="0" marR="0">
                            <a:lnSpc>
                              <a:spcPct val="107000"/>
                            </a:lnSpc>
                            <a:spcBef>
                              <a:spcPts val="0"/>
                            </a:spcBef>
                            <a:spcAft>
                              <a:spcPts val="0"/>
                            </a:spcAft>
                          </a:pPr>
                          <a:r>
                            <a:rPr lang="en-US" sz="1600">
                              <a:effectLst/>
                            </a:rPr>
                            <a:t>ES</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710465" r="-438" b="-170930"/>
                          </a:stretch>
                        </a:blipFill>
                      </a:tcPr>
                    </a:tc>
                    <a:extLst>
                      <a:ext uri="{0D108BD9-81ED-4DB2-BD59-A6C34878D82A}">
                        <a16:rowId xmlns:a16="http://schemas.microsoft.com/office/drawing/2014/main" val="10006"/>
                      </a:ext>
                    </a:extLst>
                  </a:tr>
                  <a:tr h="793664">
                    <a:tc>
                      <a:txBody>
                        <a:bodyPr/>
                        <a:lstStyle/>
                        <a:p>
                          <a:pPr marL="0" marR="0">
                            <a:lnSpc>
                              <a:spcPct val="107000"/>
                            </a:lnSpc>
                            <a:spcBef>
                              <a:spcPts val="0"/>
                            </a:spcBef>
                            <a:spcAft>
                              <a:spcPts val="0"/>
                            </a:spcAft>
                          </a:pPr>
                          <a:r>
                            <a:rPr lang="en-US" sz="1600">
                              <a:effectLst/>
                            </a:rPr>
                            <a:t>SVD, SDD</a:t>
                          </a:r>
                          <a:endParaRPr lang="en-US" sz="16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740" t="-536154" r="-438" b="-13077"/>
                          </a:stretch>
                        </a:blipFill>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1620677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LAPACK Example: DGESV</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48000" y="1417639"/>
            <a:ext cx="5943600" cy="501015"/>
          </a:xfrm>
          <a:prstGeom prst="rect">
            <a:avLst/>
          </a:prstGeom>
        </p:spPr>
      </p:pic>
      <p:sp>
        <p:nvSpPr>
          <p:cNvPr id="5" name="Rectangle 4"/>
          <p:cNvSpPr/>
          <p:nvPr/>
        </p:nvSpPr>
        <p:spPr>
          <a:xfrm>
            <a:off x="2514600" y="2362201"/>
            <a:ext cx="6858000" cy="3648691"/>
          </a:xfrm>
          <a:prstGeom prst="rect">
            <a:avLst/>
          </a:prstGeom>
        </p:spPr>
        <p:txBody>
          <a:bodyPr wrap="square">
            <a:spAutoFit/>
          </a:bodyPr>
          <a:lstStyle/>
          <a:p>
            <a:pPr marL="342900" indent="-342900">
              <a:lnSpc>
                <a:spcPct val="107000"/>
              </a:lnSpc>
              <a:buFont typeface="Symbol" charset="2"/>
              <a:buChar char=""/>
            </a:pPr>
            <a:r>
              <a:rPr lang="en-US" i="1" dirty="0" err="1">
                <a:latin typeface="Calibri" charset="0"/>
                <a:ea typeface="Calibri" charset="0"/>
                <a:cs typeface="Calibri Light" charset="0"/>
              </a:rPr>
              <a:t>matrix_layout</a:t>
            </a:r>
            <a:r>
              <a:rPr lang="en-US" dirty="0">
                <a:latin typeface="Calibri" charset="0"/>
                <a:ea typeface="Calibri" charset="0"/>
                <a:cs typeface="Calibri Light" charset="0"/>
              </a:rPr>
              <a:t> specifies the whether the matrix is specified in row-major or column-major form.   Acceptable inputs are either LAPACK_ROW_MAJOR or LAPACK_COL_MAJOR.</a:t>
            </a:r>
          </a:p>
          <a:p>
            <a:pPr marL="342900" indent="-342900">
              <a:lnSpc>
                <a:spcPct val="107000"/>
              </a:lnSpc>
              <a:buFont typeface="Symbol" charset="2"/>
              <a:buChar char=""/>
            </a:pPr>
            <a:r>
              <a:rPr lang="en-US" i="1" dirty="0">
                <a:latin typeface="Calibri" charset="0"/>
                <a:ea typeface="Calibri" charset="0"/>
                <a:cs typeface="Calibri Light" charset="0"/>
              </a:rPr>
              <a:t>n</a:t>
            </a:r>
            <a:r>
              <a:rPr lang="en-US" dirty="0">
                <a:latin typeface="Calibri" charset="0"/>
                <a:ea typeface="Calibri" charset="0"/>
                <a:cs typeface="Calibri Light" charset="0"/>
              </a:rPr>
              <a:t> indicates the size of the square matrix.</a:t>
            </a:r>
          </a:p>
          <a:p>
            <a:pPr marL="342900" indent="-342900">
              <a:lnSpc>
                <a:spcPct val="107000"/>
              </a:lnSpc>
              <a:buFont typeface="Symbol" charset="2"/>
              <a:buChar char=""/>
            </a:pPr>
            <a:r>
              <a:rPr lang="en-US" i="1" dirty="0" err="1">
                <a:latin typeface="Calibri" charset="0"/>
                <a:ea typeface="Calibri" charset="0"/>
                <a:cs typeface="Calibri Light" charset="0"/>
              </a:rPr>
              <a:t>nrhs</a:t>
            </a:r>
            <a:r>
              <a:rPr lang="en-US" i="1" dirty="0">
                <a:latin typeface="Calibri" charset="0"/>
                <a:ea typeface="Calibri" charset="0"/>
                <a:cs typeface="Calibri Light" charset="0"/>
              </a:rPr>
              <a:t> </a:t>
            </a:r>
            <a:r>
              <a:rPr lang="en-US" dirty="0">
                <a:latin typeface="Calibri" charset="0"/>
                <a:ea typeface="Calibri" charset="0"/>
                <a:cs typeface="Calibri Light" charset="0"/>
              </a:rPr>
              <a:t>indicates the number of right hand side vectors on which to perform the solve.  </a:t>
            </a:r>
            <a:r>
              <a:rPr lang="en-US" dirty="0" err="1">
                <a:latin typeface="Calibri" charset="0"/>
                <a:ea typeface="Calibri" charset="0"/>
                <a:cs typeface="Calibri Light" charset="0"/>
              </a:rPr>
              <a:t>dgesv</a:t>
            </a:r>
            <a:r>
              <a:rPr lang="en-US" dirty="0">
                <a:latin typeface="Calibri" charset="0"/>
                <a:ea typeface="Calibri" charset="0"/>
                <a:cs typeface="Calibri Light" charset="0"/>
              </a:rPr>
              <a:t> can solve multiple right hand sides in each call.</a:t>
            </a:r>
          </a:p>
          <a:p>
            <a:pPr marL="342900" indent="-342900">
              <a:lnSpc>
                <a:spcPct val="107000"/>
              </a:lnSpc>
              <a:buFont typeface="Symbol" charset="2"/>
              <a:buChar char=""/>
            </a:pPr>
            <a:r>
              <a:rPr lang="en-US" i="1" dirty="0">
                <a:latin typeface="Calibri" charset="0"/>
                <a:ea typeface="Calibri" charset="0"/>
                <a:cs typeface="Calibri Light" charset="0"/>
              </a:rPr>
              <a:t>a</a:t>
            </a:r>
            <a:r>
              <a:rPr lang="en-US" dirty="0">
                <a:latin typeface="Calibri" charset="0"/>
                <a:ea typeface="Calibri" charset="0"/>
                <a:cs typeface="Calibri Light" charset="0"/>
              </a:rPr>
              <a:t> is the matrix.</a:t>
            </a:r>
          </a:p>
          <a:p>
            <a:pPr marL="342900" indent="-342900">
              <a:lnSpc>
                <a:spcPct val="107000"/>
              </a:lnSpc>
              <a:buFont typeface="Symbol" charset="2"/>
              <a:buChar char=""/>
            </a:pPr>
            <a:r>
              <a:rPr lang="en-US" i="1" dirty="0" err="1">
                <a:latin typeface="Calibri" charset="0"/>
                <a:ea typeface="Calibri" charset="0"/>
                <a:cs typeface="Calibri Light" charset="0"/>
              </a:rPr>
              <a:t>lda</a:t>
            </a:r>
            <a:r>
              <a:rPr lang="en-US" dirty="0">
                <a:latin typeface="Calibri" charset="0"/>
                <a:ea typeface="Calibri" charset="0"/>
                <a:cs typeface="Calibri Light" charset="0"/>
              </a:rPr>
              <a:t>  is the size of the first dimension of the matrix.</a:t>
            </a:r>
          </a:p>
          <a:p>
            <a:pPr marL="342900" indent="-342900">
              <a:lnSpc>
                <a:spcPct val="107000"/>
              </a:lnSpc>
              <a:buFont typeface="Symbol" charset="2"/>
              <a:buChar char=""/>
            </a:pPr>
            <a:r>
              <a:rPr lang="en-US" i="1" dirty="0" err="1">
                <a:latin typeface="Calibri" charset="0"/>
                <a:ea typeface="Calibri" charset="0"/>
                <a:cs typeface="Calibri Light" charset="0"/>
              </a:rPr>
              <a:t>ipiv</a:t>
            </a:r>
            <a:r>
              <a:rPr lang="en-US" dirty="0">
                <a:latin typeface="Calibri" charset="0"/>
                <a:ea typeface="Calibri" charset="0"/>
                <a:cs typeface="Calibri Light" charset="0"/>
              </a:rPr>
              <a:t> is a vector of size </a:t>
            </a:r>
            <a:r>
              <a:rPr lang="en-US" i="1" dirty="0">
                <a:latin typeface="Calibri" charset="0"/>
                <a:ea typeface="Calibri" charset="0"/>
                <a:cs typeface="Calibri Light" charset="0"/>
              </a:rPr>
              <a:t>n</a:t>
            </a:r>
            <a:r>
              <a:rPr lang="en-US" dirty="0">
                <a:latin typeface="Calibri" charset="0"/>
                <a:ea typeface="Calibri" charset="0"/>
                <a:cs typeface="Calibri Light" charset="0"/>
              </a:rPr>
              <a:t> containing the pivot points.</a:t>
            </a:r>
          </a:p>
          <a:p>
            <a:pPr marL="342900" indent="-342900">
              <a:lnSpc>
                <a:spcPct val="107000"/>
              </a:lnSpc>
              <a:buFont typeface="Symbol" charset="2"/>
              <a:buChar char=""/>
            </a:pPr>
            <a:r>
              <a:rPr lang="en-US" i="1" dirty="0">
                <a:latin typeface="Calibri" charset="0"/>
                <a:ea typeface="Calibri" charset="0"/>
                <a:cs typeface="Calibri Light" charset="0"/>
              </a:rPr>
              <a:t>b </a:t>
            </a:r>
            <a:r>
              <a:rPr lang="en-US" dirty="0">
                <a:latin typeface="Calibri" charset="0"/>
                <a:ea typeface="Calibri" charset="0"/>
                <a:cs typeface="Calibri Light" charset="0"/>
              </a:rPr>
              <a:t>is the right hand side vector.</a:t>
            </a:r>
          </a:p>
          <a:p>
            <a:pPr marL="342900" indent="-342900">
              <a:lnSpc>
                <a:spcPct val="107000"/>
              </a:lnSpc>
              <a:spcAft>
                <a:spcPts val="800"/>
              </a:spcAft>
              <a:buFont typeface="Symbol" charset="2"/>
              <a:buChar char=""/>
            </a:pPr>
            <a:r>
              <a:rPr lang="en-US" i="1" dirty="0" err="1">
                <a:latin typeface="Calibri" charset="0"/>
                <a:ea typeface="Calibri" charset="0"/>
                <a:cs typeface="Calibri Light" charset="0"/>
              </a:rPr>
              <a:t>ldb</a:t>
            </a:r>
            <a:r>
              <a:rPr lang="en-US" i="1" dirty="0">
                <a:latin typeface="Calibri" charset="0"/>
                <a:ea typeface="Calibri" charset="0"/>
                <a:cs typeface="Calibri Light" charset="0"/>
              </a:rPr>
              <a:t> </a:t>
            </a:r>
            <a:r>
              <a:rPr lang="en-US" dirty="0">
                <a:latin typeface="Calibri" charset="0"/>
                <a:ea typeface="Calibri" charset="0"/>
                <a:cs typeface="Calibri Light" charset="0"/>
              </a:rPr>
              <a:t>is the size of the first dimension of the right hand side vector</a:t>
            </a:r>
            <a:r>
              <a:rPr lang="en-US" i="1" dirty="0">
                <a:latin typeface="Calibri" charset="0"/>
                <a:ea typeface="Calibri" charset="0"/>
                <a:cs typeface="Calibri Light" charset="0"/>
              </a:rPr>
              <a:t>.</a:t>
            </a:r>
            <a:endParaRPr lang="en-US" dirty="0">
              <a:latin typeface="Calibri" charset="0"/>
              <a:ea typeface="Calibri" charset="0"/>
              <a:cs typeface="Calibri Light" charset="0"/>
            </a:endParaRPr>
          </a:p>
        </p:txBody>
      </p:sp>
    </p:spTree>
    <p:extLst>
      <p:ext uri="{BB962C8B-B14F-4D97-AF65-F5344CB8AC3E}">
        <p14:creationId xmlns:p14="http://schemas.microsoft.com/office/powerpoint/2010/main" val="1518136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lstStyle/>
          <a:p>
            <a:r>
              <a:rPr lang="en-US" dirty="0"/>
              <a:t>LAPACK Example: DGESV</a:t>
            </a:r>
          </a:p>
        </p:txBody>
      </p:sp>
      <mc:AlternateContent xmlns:mc="http://schemas.openxmlformats.org/markup-compatibility/2006" xmlns:a14="http://schemas.microsoft.com/office/drawing/2010/main">
        <mc:Choice Requires="a14">
          <p:sp>
            <p:nvSpPr>
              <p:cNvPr id="5" name="Rectangle 4"/>
              <p:cNvSpPr/>
              <p:nvPr/>
            </p:nvSpPr>
            <p:spPr>
              <a:xfrm>
                <a:off x="7467601" y="2425951"/>
                <a:ext cx="2472215" cy="824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a:latin typeface="Cambria Math" charset="0"/>
                                  </a:rPr>
                                  <m:t>1</m:t>
                                </m:r>
                              </m:e>
                              <m:e>
                                <m:r>
                                  <a:rPr lang="en-US">
                                    <a:latin typeface="Cambria Math" charset="0"/>
                                  </a:rPr>
                                  <m:t>3</m:t>
                                </m:r>
                              </m:e>
                              <m:e>
                                <m:r>
                                  <a:rPr lang="en-US">
                                    <a:latin typeface="Cambria Math" charset="0"/>
                                  </a:rPr>
                                  <m:t>2</m:t>
                                </m:r>
                              </m:e>
                            </m:mr>
                            <m:mr>
                              <m:e>
                                <m:r>
                                  <a:rPr lang="en-US">
                                    <a:latin typeface="Cambria Math" charset="0"/>
                                  </a:rPr>
                                  <m:t>4</m:t>
                                </m:r>
                              </m:e>
                              <m:e>
                                <m:r>
                                  <a:rPr lang="en-US">
                                    <a:latin typeface="Cambria Math" charset="0"/>
                                  </a:rPr>
                                  <m:t>1</m:t>
                                </m:r>
                              </m:e>
                              <m:e>
                                <m:r>
                                  <a:rPr lang="en-US">
                                    <a:latin typeface="Cambria Math" charset="0"/>
                                  </a:rPr>
                                  <m:t>9</m:t>
                                </m:r>
                              </m:e>
                            </m:mr>
                            <m:mr>
                              <m:e>
                                <m:r>
                                  <a:rPr lang="en-US">
                                    <a:latin typeface="Cambria Math" charset="0"/>
                                  </a:rPr>
                                  <m:t>5</m:t>
                                </m:r>
                              </m:e>
                              <m:e>
                                <m:r>
                                  <a:rPr lang="en-US">
                                    <a:latin typeface="Cambria Math" charset="0"/>
                                  </a:rPr>
                                  <m:t>7</m:t>
                                </m:r>
                              </m:e>
                              <m:e>
                                <m:r>
                                  <a:rPr lang="en-US">
                                    <a:latin typeface="Cambria Math" charset="0"/>
                                  </a:rPr>
                                  <m:t>2</m:t>
                                </m:r>
                              </m:e>
                            </m:mr>
                          </m:m>
                        </m:e>
                      </m:d>
                      <m:r>
                        <a:rPr lang="en-US" b="1" i="1">
                          <a:latin typeface="Cambria Math" charset="0"/>
                        </a:rPr>
                        <m:t>𝒙</m:t>
                      </m:r>
                      <m:r>
                        <a:rPr lang="en-US">
                          <a:latin typeface="Cambria Math" charset="0"/>
                        </a:rPr>
                        <m:t>= </m:t>
                      </m:r>
                      <m:d>
                        <m:dPr>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r>
                                  <a:rPr lang="en-US">
                                    <a:latin typeface="Cambria Math" charset="0"/>
                                  </a:rPr>
                                  <m:t>−1</m:t>
                                </m:r>
                              </m:e>
                            </m:mr>
                            <m:mr>
                              <m:e>
                                <m:r>
                                  <a:rPr lang="en-US">
                                    <a:latin typeface="Cambria Math" charset="0"/>
                                  </a:rPr>
                                  <m:t>−1</m:t>
                                </m:r>
                              </m:e>
                            </m:mr>
                            <m:mr>
                              <m:e>
                                <m:r>
                                  <a:rPr lang="en-US">
                                    <a:latin typeface="Cambria Math" charset="0"/>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467601" y="2425951"/>
                <a:ext cx="2472215" cy="824969"/>
              </a:xfrm>
              <a:prstGeom prst="rect">
                <a:avLst/>
              </a:prstGeom>
              <a:blipFill>
                <a:blip r:embed="rId2"/>
                <a:stretch>
                  <a:fillRect/>
                </a:stretch>
              </a:blipFill>
            </p:spPr>
            <p:txBody>
              <a:bodyPr/>
              <a:lstStyle/>
              <a:p>
                <a:r>
                  <a:rPr lang="en-CA">
                    <a:noFill/>
                  </a:rPr>
                  <a:t> </a:t>
                </a:r>
              </a:p>
            </p:txBody>
          </p:sp>
        </mc:Fallback>
      </mc:AlternateContent>
      <p:sp>
        <p:nvSpPr>
          <p:cNvPr id="6" name="TextBox 5"/>
          <p:cNvSpPr txBox="1"/>
          <p:nvPr/>
        </p:nvSpPr>
        <p:spPr>
          <a:xfrm>
            <a:off x="8094534" y="1871819"/>
            <a:ext cx="1218347" cy="369332"/>
          </a:xfrm>
          <a:prstGeom prst="rect">
            <a:avLst/>
          </a:prstGeom>
          <a:noFill/>
        </p:spPr>
        <p:txBody>
          <a:bodyPr wrap="none" rtlCol="0">
            <a:spAutoFit/>
          </a:bodyPr>
          <a:lstStyle/>
          <a:p>
            <a:r>
              <a:rPr lang="en-US"/>
              <a:t>Solve for x:</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828800" y="1410712"/>
            <a:ext cx="5486400" cy="5043769"/>
          </a:xfrm>
          <a:prstGeom prst="rect">
            <a:avLst/>
          </a:prstGeom>
        </p:spPr>
      </p:pic>
    </p:spTree>
    <p:extLst>
      <p:ext uri="{BB962C8B-B14F-4D97-AF65-F5344CB8AC3E}">
        <p14:creationId xmlns:p14="http://schemas.microsoft.com/office/powerpoint/2010/main" val="1656382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BLAS DGEMM Example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200401" y="1452274"/>
            <a:ext cx="5004435" cy="5093998"/>
          </a:xfrm>
          <a:prstGeom prst="rect">
            <a:avLst/>
          </a:prstGeom>
        </p:spPr>
      </p:pic>
    </p:spTree>
    <p:extLst>
      <p:ext uri="{BB962C8B-B14F-4D97-AF65-F5344CB8AC3E}">
        <p14:creationId xmlns:p14="http://schemas.microsoft.com/office/powerpoint/2010/main" val="737749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PETSc</a:t>
            </a: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514600" y="1752601"/>
              <a:ext cx="6934200" cy="4562187"/>
            </p:xfrm>
            <a:graphic>
              <a:graphicData uri="http://schemas.openxmlformats.org/drawingml/2006/table">
                <a:tbl>
                  <a:tblPr firstRow="1" firstCol="1" bandRow="1">
                    <a:tableStyleId>{5C22544A-7EE6-4342-B048-85BDC9FD1C3A}</a:tableStyleId>
                  </a:tblPr>
                  <a:tblGrid>
                    <a:gridCol w="3076074">
                      <a:extLst>
                        <a:ext uri="{9D8B030D-6E8A-4147-A177-3AD203B41FA5}">
                          <a16:colId xmlns:a16="http://schemas.microsoft.com/office/drawing/2014/main" val="20000"/>
                        </a:ext>
                      </a:extLst>
                    </a:gridCol>
                    <a:gridCol w="3858126">
                      <a:extLst>
                        <a:ext uri="{9D8B030D-6E8A-4147-A177-3AD203B41FA5}">
                          <a16:colId xmlns:a16="http://schemas.microsoft.com/office/drawing/2014/main" val="20001"/>
                        </a:ext>
                      </a:extLst>
                    </a:gridCol>
                  </a:tblGrid>
                  <a:tr h="409287">
                    <a:tc>
                      <a:txBody>
                        <a:bodyPr/>
                        <a:lstStyle/>
                        <a:p>
                          <a:pPr marL="0" marR="0">
                            <a:lnSpc>
                              <a:spcPct val="107000"/>
                            </a:lnSpc>
                            <a:spcBef>
                              <a:spcPts val="0"/>
                            </a:spcBef>
                            <a:spcAft>
                              <a:spcPts val="0"/>
                            </a:spcAft>
                          </a:pPr>
                          <a:r>
                            <a:rPr lang="en-US" sz="2000">
                              <a:effectLst/>
                            </a:rPr>
                            <a:t>Vector Function Name</a:t>
                          </a:r>
                          <a:endParaRPr lang="en-US" sz="200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2000">
                              <a:effectLst/>
                            </a:rPr>
                            <a:t>Description</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2000">
                              <a:effectLst/>
                            </a:rPr>
                            <a:t>VecAXPY(Vec y, PetscScalar alpha, Vec x)</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𝑦</m:t>
                                </m:r>
                                <m:r>
                                  <a:rPr lang="en-US" sz="2000">
                                    <a:effectLst/>
                                    <a:latin typeface="Cambria Math" panose="02040503050406030204" pitchFamily="18" charset="0"/>
                                  </a:rPr>
                                  <m:t>= </m:t>
                                </m:r>
                                <m:r>
                                  <a:rPr lang="en-US" sz="2000">
                                    <a:effectLst/>
                                    <a:latin typeface="Cambria Math" panose="02040503050406030204" pitchFamily="18" charset="0"/>
                                  </a:rPr>
                                  <m:t>𝛼</m:t>
                                </m:r>
                                <m:r>
                                  <a:rPr lang="en-US" sz="2000">
                                    <a:effectLst/>
                                    <a:latin typeface="Cambria Math" panose="02040503050406030204" pitchFamily="18" charset="0"/>
                                  </a:rPr>
                                  <m:t>𝑥</m:t>
                                </m:r>
                                <m:r>
                                  <a:rPr lang="en-US" sz="2000">
                                    <a:effectLst/>
                                    <a:latin typeface="Cambria Math" panose="02040503050406030204" pitchFamily="18" charset="0"/>
                                  </a:rPr>
                                  <m:t>+</m:t>
                                </m:r>
                                <m:r>
                                  <a:rPr lang="en-US" sz="2000">
                                    <a:effectLst/>
                                    <a:latin typeface="Cambria Math" panose="02040503050406030204" pitchFamily="18" charset="0"/>
                                  </a:rPr>
                                  <m:t>𝑦</m:t>
                                </m:r>
                              </m:oMath>
                            </m:oMathPara>
                          </a14:m>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2000">
                              <a:effectLst/>
                            </a:rPr>
                            <a:t>VecAYPX(Vec y, PetscScalar alpha,Vec x)</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𝑦</m:t>
                                </m:r>
                                <m:r>
                                  <a:rPr lang="en-US" sz="2000">
                                    <a:effectLst/>
                                    <a:latin typeface="Cambria Math" panose="02040503050406030204" pitchFamily="18" charset="0"/>
                                  </a:rPr>
                                  <m:t>=</m:t>
                                </m:r>
                                <m:r>
                                  <a:rPr lang="en-US" sz="2000">
                                    <a:effectLst/>
                                    <a:latin typeface="Cambria Math" panose="02040503050406030204" pitchFamily="18" charset="0"/>
                                  </a:rPr>
                                  <m:t>𝑥</m:t>
                                </m:r>
                                <m:r>
                                  <a:rPr lang="en-US" sz="2000">
                                    <a:effectLst/>
                                    <a:latin typeface="Cambria Math" panose="02040503050406030204" pitchFamily="18" charset="0"/>
                                  </a:rPr>
                                  <m:t>+</m:t>
                                </m:r>
                                <m:r>
                                  <a:rPr lang="en-US" sz="2000">
                                    <a:effectLst/>
                                    <a:latin typeface="Cambria Math" panose="02040503050406030204" pitchFamily="18" charset="0"/>
                                  </a:rPr>
                                  <m:t>𝛼</m:t>
                                </m:r>
                                <m:r>
                                  <a:rPr lang="en-US" sz="2000">
                                    <a:effectLst/>
                                    <a:latin typeface="Cambria Math" panose="02040503050406030204" pitchFamily="18" charset="0"/>
                                  </a:rPr>
                                  <m:t>𝑦</m:t>
                                </m:r>
                              </m:oMath>
                            </m:oMathPara>
                          </a14:m>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2000">
                              <a:effectLst/>
                            </a:rPr>
                            <a:t>VecPointwiseMult(Vec w, Vec x, Vec y)</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𝑤</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𝑥</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𝑦</m:t>
                                    </m:r>
                                  </m:e>
                                  <m:sub>
                                    <m:r>
                                      <a:rPr lang="en-US" sz="2000">
                                        <a:effectLst/>
                                        <a:latin typeface="Cambria Math" panose="02040503050406030204" pitchFamily="18" charset="0"/>
                                      </a:rPr>
                                      <m:t>𝑖</m:t>
                                    </m:r>
                                  </m:sub>
                                </m:sSub>
                              </m:oMath>
                            </m:oMathPara>
                          </a14:m>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2000">
                              <a:effectLst/>
                            </a:rPr>
                            <a:t>VecMax(Vec x, PetscInt *p, PetscReal *r)</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Returns the max value, </a:t>
                          </a:r>
                          <a14:m>
                            <m:oMath xmlns:m="http://schemas.openxmlformats.org/officeDocument/2006/math">
                              <m:r>
                                <a:rPr lang="en-US" sz="2000">
                                  <a:effectLst/>
                                  <a:latin typeface="Cambria Math" panose="02040503050406030204" pitchFamily="18" charset="0"/>
                                </a:rPr>
                                <m:t>𝑟</m:t>
                              </m:r>
                              <m:r>
                                <a:rPr lang="en-US" sz="2000">
                                  <a:effectLst/>
                                  <a:latin typeface="Cambria Math" panose="02040503050406030204" pitchFamily="18" charset="0"/>
                                </a:rPr>
                                <m:t>=</m:t>
                              </m:r>
                              <m:r>
                                <m:rPr>
                                  <m:sty m:val="p"/>
                                </m:rPr>
                                <a:rPr lang="en-US" sz="2000">
                                  <a:effectLst/>
                                  <a:latin typeface="Cambria Math" panose="02040503050406030204" pitchFamily="18" charset="0"/>
                                </a:rPr>
                                <m:t>max</m:t>
                              </m:r>
                              <m:r>
                                <a:rPr lang="en-US" sz="2000">
                                  <a:effectLst/>
                                  <a:latin typeface="Cambria Math" panose="02040503050406030204" pitchFamily="18" charset="0"/>
                                </a:rPr>
                                <m:t>(</m:t>
                              </m:r>
                              <m:sSub>
                                <m:sSubPr>
                                  <m:ctrlPr>
                                    <a:rPr lang="en-US" sz="2000" i="1" smtClean="0">
                                      <a:effectLst/>
                                      <a:latin typeface="Cambria Math" panose="02040503050406030204" pitchFamily="18" charset="0"/>
                                    </a:rPr>
                                  </m:ctrlPr>
                                </m:sSubPr>
                                <m:e>
                                  <m:r>
                                    <a:rPr lang="en-US" sz="2000">
                                      <a:effectLst/>
                                      <a:latin typeface="Cambria Math" panose="02040503050406030204" pitchFamily="18" charset="0"/>
                                    </a:rPr>
                                    <m:t>𝑥</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oMath>
                          </a14:m>
                          <a:r>
                            <a:rPr lang="en-US" sz="2000" dirty="0">
                              <a:effectLst/>
                            </a:rPr>
                            <a:t>, and its location</a:t>
                          </a:r>
                          <a:endParaRPr lang="en-US" sz="20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2000">
                              <a:effectLst/>
                            </a:rPr>
                            <a:t>VecCopy(Vec x,Vec y)</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𝑦</m:t>
                                </m:r>
                                <m:r>
                                  <a:rPr lang="en-US" sz="2000">
                                    <a:effectLst/>
                                    <a:latin typeface="Cambria Math" panose="02040503050406030204" pitchFamily="18" charset="0"/>
                                  </a:rPr>
                                  <m:t>=</m:t>
                                </m:r>
                                <m:r>
                                  <a:rPr lang="en-US" sz="2000">
                                    <a:effectLst/>
                                    <a:latin typeface="Cambria Math" panose="02040503050406030204" pitchFamily="18" charset="0"/>
                                  </a:rPr>
                                  <m:t>𝑥</m:t>
                                </m:r>
                              </m:oMath>
                            </m:oMathPara>
                          </a14:m>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2000">
                              <a:effectLst/>
                            </a:rPr>
                            <a:t>VecShift(Vec x, PetscScalar s)</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𝑥</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r>
                                  <a:rPr lang="en-US" sz="2000">
                                    <a:effectLst/>
                                    <a:latin typeface="Cambria Math" panose="02040503050406030204" pitchFamily="18" charset="0"/>
                                  </a:rPr>
                                  <m:t>𝑠</m:t>
                                </m:r>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𝑥</m:t>
                                    </m:r>
                                  </m:e>
                                  <m:sub>
                                    <m:r>
                                      <a:rPr lang="en-US" sz="2000">
                                        <a:effectLst/>
                                        <a:latin typeface="Cambria Math" panose="02040503050406030204" pitchFamily="18" charset="0"/>
                                      </a:rPr>
                                      <m:t>𝑖</m:t>
                                    </m:r>
                                  </m:sub>
                                </m:sSub>
                              </m:oMath>
                            </m:oMathPara>
                          </a14:m>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2000">
                              <a:effectLst/>
                            </a:rPr>
                            <a:t>VecScale(Vec x, PetscScalar alpha)</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rPr>
                                  <m:t>𝑥</m:t>
                                </m:r>
                                <m:r>
                                  <a:rPr lang="en-US" sz="2000">
                                    <a:effectLst/>
                                    <a:latin typeface="Cambria Math" panose="02040503050406030204" pitchFamily="18" charset="0"/>
                                  </a:rPr>
                                  <m:t>= </m:t>
                                </m:r>
                                <m:r>
                                  <a:rPr lang="en-US" sz="2000">
                                    <a:effectLst/>
                                    <a:latin typeface="Cambria Math" panose="02040503050406030204" pitchFamily="18" charset="0"/>
                                  </a:rPr>
                                  <m:t>𝛼</m:t>
                                </m:r>
                                <m:r>
                                  <a:rPr lang="en-US" sz="2000">
                                    <a:effectLst/>
                                    <a:latin typeface="Cambria Math" panose="02040503050406030204" pitchFamily="18" charset="0"/>
                                  </a:rPr>
                                  <m:t>𝑥</m:t>
                                </m:r>
                              </m:oMath>
                            </m:oMathPara>
                          </a14:m>
                          <a:endParaRPr lang="en-US" sz="20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 name="Table 3"/>
              <p:cNvGraphicFramePr>
                <a:graphicFrameLocks noGrp="1"/>
              </p:cNvGraphicFramePr>
              <p:nvPr>
                <p:extLst/>
              </p:nvPr>
            </p:nvGraphicFramePr>
            <p:xfrm>
              <a:off x="2514600" y="1752601"/>
              <a:ext cx="6934200" cy="4562187"/>
            </p:xfrm>
            <a:graphic>
              <a:graphicData uri="http://schemas.openxmlformats.org/drawingml/2006/table">
                <a:tbl>
                  <a:tblPr firstRow="1" firstCol="1" bandRow="1">
                    <a:tableStyleId>{5C22544A-7EE6-4342-B048-85BDC9FD1C3A}</a:tableStyleId>
                  </a:tblPr>
                  <a:tblGrid>
                    <a:gridCol w="3076074">
                      <a:extLst>
                        <a:ext uri="{9D8B030D-6E8A-4147-A177-3AD203B41FA5}">
                          <a16:colId xmlns:a16="http://schemas.microsoft.com/office/drawing/2014/main" val="20000"/>
                        </a:ext>
                      </a:extLst>
                    </a:gridCol>
                    <a:gridCol w="3858126">
                      <a:extLst>
                        <a:ext uri="{9D8B030D-6E8A-4147-A177-3AD203B41FA5}">
                          <a16:colId xmlns:a16="http://schemas.microsoft.com/office/drawing/2014/main" val="20001"/>
                        </a:ext>
                      </a:extLst>
                    </a:gridCol>
                  </a:tblGrid>
                  <a:tr h="409287">
                    <a:tc>
                      <a:txBody>
                        <a:bodyPr/>
                        <a:lstStyle/>
                        <a:p>
                          <a:pPr marL="0" marR="0">
                            <a:lnSpc>
                              <a:spcPct val="107000"/>
                            </a:lnSpc>
                            <a:spcBef>
                              <a:spcPts val="0"/>
                            </a:spcBef>
                            <a:spcAft>
                              <a:spcPts val="0"/>
                            </a:spcAft>
                          </a:pPr>
                          <a:r>
                            <a:rPr lang="en-US" sz="2000">
                              <a:effectLst/>
                            </a:rPr>
                            <a:t>Vector Function Name</a:t>
                          </a:r>
                          <a:endParaRPr lang="en-US" sz="200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2000">
                              <a:effectLst/>
                            </a:rPr>
                            <a:t>Description</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37794">
                    <a:tc>
                      <a:txBody>
                        <a:bodyPr/>
                        <a:lstStyle/>
                        <a:p>
                          <a:pPr marL="0" marR="0">
                            <a:lnSpc>
                              <a:spcPct val="107000"/>
                            </a:lnSpc>
                            <a:spcBef>
                              <a:spcPts val="0"/>
                            </a:spcBef>
                            <a:spcAft>
                              <a:spcPts val="0"/>
                            </a:spcAft>
                          </a:pPr>
                          <a:r>
                            <a:rPr lang="en-US" sz="2000">
                              <a:effectLst/>
                            </a:rPr>
                            <a:t>VecAXPY(Vec y, PetscScalar alpha, Vec x)</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74286" r="-790" b="-574286"/>
                          </a:stretch>
                        </a:blipFill>
                      </a:tcPr>
                    </a:tc>
                    <a:extLst>
                      <a:ext uri="{0D108BD9-81ED-4DB2-BD59-A6C34878D82A}">
                        <a16:rowId xmlns:a16="http://schemas.microsoft.com/office/drawing/2014/main" val="10001"/>
                      </a:ext>
                    </a:extLst>
                  </a:tr>
                  <a:tr h="637794">
                    <a:tc>
                      <a:txBody>
                        <a:bodyPr/>
                        <a:lstStyle/>
                        <a:p>
                          <a:pPr marL="0" marR="0">
                            <a:lnSpc>
                              <a:spcPct val="107000"/>
                            </a:lnSpc>
                            <a:spcBef>
                              <a:spcPts val="0"/>
                            </a:spcBef>
                            <a:spcAft>
                              <a:spcPts val="0"/>
                            </a:spcAft>
                          </a:pPr>
                          <a:r>
                            <a:rPr lang="en-US" sz="2000">
                              <a:effectLst/>
                            </a:rPr>
                            <a:t>VecAYPX(Vec y, PetscScalar alpha,Vec x)</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174286" r="-790" b="-474286"/>
                          </a:stretch>
                        </a:blipFill>
                      </a:tcPr>
                    </a:tc>
                    <a:extLst>
                      <a:ext uri="{0D108BD9-81ED-4DB2-BD59-A6C34878D82A}">
                        <a16:rowId xmlns:a16="http://schemas.microsoft.com/office/drawing/2014/main" val="10002"/>
                      </a:ext>
                    </a:extLst>
                  </a:tr>
                  <a:tr h="637794">
                    <a:tc>
                      <a:txBody>
                        <a:bodyPr/>
                        <a:lstStyle/>
                        <a:p>
                          <a:pPr marL="0" marR="0">
                            <a:lnSpc>
                              <a:spcPct val="107000"/>
                            </a:lnSpc>
                            <a:spcBef>
                              <a:spcPts val="0"/>
                            </a:spcBef>
                            <a:spcAft>
                              <a:spcPts val="0"/>
                            </a:spcAft>
                          </a:pPr>
                          <a:r>
                            <a:rPr lang="en-US" sz="2000">
                              <a:effectLst/>
                            </a:rPr>
                            <a:t>VecPointwiseMult(Vec w, Vec x, Vec y)</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276923" r="-790" b="-378846"/>
                          </a:stretch>
                        </a:blipFill>
                      </a:tcPr>
                    </a:tc>
                    <a:extLst>
                      <a:ext uri="{0D108BD9-81ED-4DB2-BD59-A6C34878D82A}">
                        <a16:rowId xmlns:a16="http://schemas.microsoft.com/office/drawing/2014/main" val="10003"/>
                      </a:ext>
                    </a:extLst>
                  </a:tr>
                  <a:tr h="637794">
                    <a:tc>
                      <a:txBody>
                        <a:bodyPr/>
                        <a:lstStyle/>
                        <a:p>
                          <a:pPr marL="0" marR="0">
                            <a:lnSpc>
                              <a:spcPct val="107000"/>
                            </a:lnSpc>
                            <a:spcBef>
                              <a:spcPts val="0"/>
                            </a:spcBef>
                            <a:spcAft>
                              <a:spcPts val="0"/>
                            </a:spcAft>
                          </a:pPr>
                          <a:r>
                            <a:rPr lang="en-US" sz="2000">
                              <a:effectLst/>
                            </a:rPr>
                            <a:t>VecMax(Vec x, PetscInt *p, PetscReal *r)</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373333" r="-790" b="-275238"/>
                          </a:stretch>
                        </a:blipFill>
                      </a:tcPr>
                    </a:tc>
                    <a:extLst>
                      <a:ext uri="{0D108BD9-81ED-4DB2-BD59-A6C34878D82A}">
                        <a16:rowId xmlns:a16="http://schemas.microsoft.com/office/drawing/2014/main" val="10004"/>
                      </a:ext>
                    </a:extLst>
                  </a:tr>
                  <a:tr h="326136">
                    <a:tc>
                      <a:txBody>
                        <a:bodyPr/>
                        <a:lstStyle/>
                        <a:p>
                          <a:pPr marL="0" marR="0">
                            <a:lnSpc>
                              <a:spcPct val="107000"/>
                            </a:lnSpc>
                            <a:spcBef>
                              <a:spcPts val="0"/>
                            </a:spcBef>
                            <a:spcAft>
                              <a:spcPts val="0"/>
                            </a:spcAft>
                          </a:pPr>
                          <a:r>
                            <a:rPr lang="en-US" sz="2000">
                              <a:effectLst/>
                            </a:rPr>
                            <a:t>VecCopy(Vec x,Vec y)</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920370" r="-790" b="-435185"/>
                          </a:stretch>
                        </a:blipFill>
                      </a:tcPr>
                    </a:tc>
                    <a:extLst>
                      <a:ext uri="{0D108BD9-81ED-4DB2-BD59-A6C34878D82A}">
                        <a16:rowId xmlns:a16="http://schemas.microsoft.com/office/drawing/2014/main" val="10005"/>
                      </a:ext>
                    </a:extLst>
                  </a:tr>
                  <a:tr h="637794">
                    <a:tc>
                      <a:txBody>
                        <a:bodyPr/>
                        <a:lstStyle/>
                        <a:p>
                          <a:pPr marL="0" marR="0">
                            <a:lnSpc>
                              <a:spcPct val="107000"/>
                            </a:lnSpc>
                            <a:spcBef>
                              <a:spcPts val="0"/>
                            </a:spcBef>
                            <a:spcAft>
                              <a:spcPts val="0"/>
                            </a:spcAft>
                          </a:pPr>
                          <a:r>
                            <a:rPr lang="en-US" sz="2000">
                              <a:effectLst/>
                            </a:rPr>
                            <a:t>VecShift(Vec x, PetscScalar s)</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529808" r="-790" b="-125962"/>
                          </a:stretch>
                        </a:blipFill>
                      </a:tcPr>
                    </a:tc>
                    <a:extLst>
                      <a:ext uri="{0D108BD9-81ED-4DB2-BD59-A6C34878D82A}">
                        <a16:rowId xmlns:a16="http://schemas.microsoft.com/office/drawing/2014/main" val="10006"/>
                      </a:ext>
                    </a:extLst>
                  </a:tr>
                  <a:tr h="637794">
                    <a:tc>
                      <a:txBody>
                        <a:bodyPr/>
                        <a:lstStyle/>
                        <a:p>
                          <a:pPr marL="0" marR="0">
                            <a:lnSpc>
                              <a:spcPct val="107000"/>
                            </a:lnSpc>
                            <a:spcBef>
                              <a:spcPts val="0"/>
                            </a:spcBef>
                            <a:spcAft>
                              <a:spcPts val="0"/>
                            </a:spcAft>
                          </a:pPr>
                          <a:r>
                            <a:rPr lang="en-US" sz="2000">
                              <a:effectLst/>
                            </a:rPr>
                            <a:t>VecScale(Vec x, PetscScalar alpha)</a:t>
                          </a:r>
                          <a:endParaRPr lang="en-US" sz="20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79937" t="-623810" r="-790" b="-24762"/>
                          </a:stretch>
                        </a:blipFill>
                      </a:tcPr>
                    </a:tc>
                    <a:extLst>
                      <a:ext uri="{0D108BD9-81ED-4DB2-BD59-A6C34878D82A}">
                        <a16:rowId xmlns:a16="http://schemas.microsoft.com/office/drawing/2014/main" val="10007"/>
                      </a:ext>
                    </a:extLst>
                  </a:tr>
                </a:tbl>
              </a:graphicData>
            </a:graphic>
          </p:graphicFrame>
        </mc:Fallback>
      </mc:AlternateContent>
      <p:sp>
        <p:nvSpPr>
          <p:cNvPr id="5" name="TextBox 4"/>
          <p:cNvSpPr txBox="1"/>
          <p:nvPr/>
        </p:nvSpPr>
        <p:spPr>
          <a:xfrm>
            <a:off x="3373396" y="1383268"/>
            <a:ext cx="5445209" cy="369332"/>
          </a:xfrm>
          <a:prstGeom prst="rect">
            <a:avLst/>
          </a:prstGeom>
          <a:noFill/>
        </p:spPr>
        <p:txBody>
          <a:bodyPr wrap="none" rtlCol="0">
            <a:spAutoFit/>
          </a:bodyPr>
          <a:lstStyle/>
          <a:p>
            <a:r>
              <a:rPr lang="en-US" dirty="0"/>
              <a:t>A small sample of distributed vector operations in </a:t>
            </a:r>
            <a:r>
              <a:rPr lang="en-US" dirty="0" err="1"/>
              <a:t>PETSc</a:t>
            </a:r>
            <a:endParaRPr lang="en-US" dirty="0"/>
          </a:p>
        </p:txBody>
      </p:sp>
    </p:spTree>
    <p:extLst>
      <p:ext uri="{BB962C8B-B14F-4D97-AF65-F5344CB8AC3E}">
        <p14:creationId xmlns:p14="http://schemas.microsoft.com/office/powerpoint/2010/main" val="204193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normAutofit/>
          </a:bodyPr>
          <a:lstStyle/>
          <a:p>
            <a:r>
              <a:rPr lang="en-US" altLang="en-US">
                <a:ea typeface="MS PGothic" charset="-128"/>
              </a:rPr>
              <a:t>Divide and Conquer Example: Quicksort</a:t>
            </a:r>
          </a:p>
        </p:txBody>
      </p:sp>
      <p:sp>
        <p:nvSpPr>
          <p:cNvPr id="5" name="TextBox 4"/>
          <p:cNvSpPr txBox="1"/>
          <p:nvPr/>
        </p:nvSpPr>
        <p:spPr>
          <a:xfrm>
            <a:off x="838200" y="1828800"/>
            <a:ext cx="9525000" cy="2031325"/>
          </a:xfrm>
          <a:prstGeom prst="rect">
            <a:avLst/>
          </a:prstGeom>
          <a:noFill/>
        </p:spPr>
        <p:txBody>
          <a:bodyPr wrap="square">
            <a:spAutoFit/>
          </a:bodyPr>
          <a:lstStyle/>
          <a:p>
            <a:pPr marL="342900" indent="-342900">
              <a:buFont typeface="Arial"/>
              <a:buChar char="•"/>
              <a:defRPr/>
            </a:pPr>
            <a:r>
              <a:rPr lang="en-US" dirty="0">
                <a:ea typeface="MS PGothic" charset="0"/>
                <a:cs typeface="MS PGothic" charset="0"/>
              </a:rPr>
              <a:t>The efficiency of the algorithm is significantly impacted by which element is chosen as the pivot point. </a:t>
            </a:r>
          </a:p>
          <a:p>
            <a:pPr marL="342900" indent="-342900">
              <a:buFont typeface="Arial"/>
              <a:buChar char="•"/>
              <a:defRPr/>
            </a:pPr>
            <a:r>
              <a:rPr lang="en-US" dirty="0">
                <a:ea typeface="MS PGothic" charset="0"/>
                <a:cs typeface="MS PGothic" charset="0"/>
              </a:rPr>
              <a:t>If the array has N data items, the worse case performance will be proportional to N</a:t>
            </a:r>
            <a:r>
              <a:rPr lang="en-US" baseline="30000" dirty="0">
                <a:ea typeface="MS PGothic" charset="0"/>
                <a:cs typeface="MS PGothic" charset="0"/>
              </a:rPr>
              <a:t>2</a:t>
            </a:r>
            <a:r>
              <a:rPr lang="en-US" dirty="0">
                <a:ea typeface="MS PGothic" charset="0"/>
                <a:cs typeface="MS PGothic" charset="0"/>
              </a:rPr>
              <a:t> </a:t>
            </a:r>
          </a:p>
          <a:p>
            <a:pPr marL="342900" indent="-342900">
              <a:buFont typeface="Arial"/>
              <a:buChar char="•"/>
              <a:defRPr/>
            </a:pPr>
            <a:r>
              <a:rPr lang="en-US" dirty="0">
                <a:ea typeface="MS PGothic" charset="0"/>
                <a:cs typeface="MS PGothic" charset="0"/>
              </a:rPr>
              <a:t>for most cases the performance is much faster, proportional to N log N </a:t>
            </a:r>
          </a:p>
          <a:p>
            <a:pPr marL="342900" indent="-342900">
              <a:buFont typeface="Arial"/>
              <a:buChar char="•"/>
              <a:defRPr/>
            </a:pPr>
            <a:r>
              <a:rPr lang="en-US" dirty="0">
                <a:ea typeface="MS PGothic" charset="0"/>
                <a:cs typeface="MS PGothic" charset="0"/>
              </a:rPr>
              <a:t>Because the two branched lists in quicksort can be sorted independently, there is a natural concurrency of computation that can be used for parallelization</a:t>
            </a:r>
          </a:p>
          <a:p>
            <a:pPr>
              <a:defRPr/>
            </a:pPr>
            <a:endParaRPr lang="en-US" dirty="0">
              <a:ea typeface="MS PGothic" charset="0"/>
              <a:cs typeface="MS PGothic" charset="0"/>
            </a:endParaRPr>
          </a:p>
        </p:txBody>
      </p:sp>
    </p:spTree>
    <p:extLst>
      <p:ext uri="{BB962C8B-B14F-4D97-AF65-F5344CB8AC3E}">
        <p14:creationId xmlns:p14="http://schemas.microsoft.com/office/powerpoint/2010/main" val="1338104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tLang="en-US">
                <a:ea typeface="MS PGothic" charset="-128"/>
              </a:rPr>
              <a:t>Distributed Quicksort</a:t>
            </a:r>
          </a:p>
        </p:txBody>
      </p:sp>
      <p:sp>
        <p:nvSpPr>
          <p:cNvPr id="3" name="Content Placeholder 2"/>
          <p:cNvSpPr>
            <a:spLocks noGrp="1"/>
          </p:cNvSpPr>
          <p:nvPr>
            <p:ph idx="1"/>
          </p:nvPr>
        </p:nvSpPr>
        <p:spPr/>
        <p:txBody>
          <a:bodyPr>
            <a:normAutofit/>
          </a:bodyPr>
          <a:lstStyle/>
          <a:p>
            <a:pPr>
              <a:defRPr/>
            </a:pPr>
            <a:r>
              <a:rPr lang="en-US" sz="2000" dirty="0"/>
              <a:t>On a distributed memory architecture, exploiting this concurrency incurs a significant communication cost as sorted lists are passed from one process to another during recursion  </a:t>
            </a:r>
          </a:p>
          <a:p>
            <a:pPr>
              <a:defRPr/>
            </a:pPr>
            <a:r>
              <a:rPr lang="en-US" sz="2000" dirty="0"/>
              <a:t>A modification to the approach based on sampling can be made to improve this:</a:t>
            </a:r>
          </a:p>
          <a:p>
            <a:pPr lvl="1">
              <a:defRPr/>
            </a:pPr>
            <a:r>
              <a:rPr lang="en-US" sz="2000" dirty="0"/>
              <a:t>An array of numbers to be sorted is distributed equally among P processes.  Thus if the array size is N then each process will have N/P local elements.</a:t>
            </a:r>
          </a:p>
          <a:p>
            <a:pPr>
              <a:defRPr/>
            </a:pPr>
            <a:endParaRPr lang="en-US" dirty="0"/>
          </a:p>
          <a:p>
            <a:pPr marL="0" indent="0">
              <a:buNone/>
              <a:defRPr/>
            </a:pPr>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267200"/>
            <a:ext cx="3505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174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a:ea typeface="MS PGothic" charset="-128"/>
              </a:rPr>
              <a:t>Distributed Quicksort</a:t>
            </a:r>
          </a:p>
        </p:txBody>
      </p:sp>
      <p:sp>
        <p:nvSpPr>
          <p:cNvPr id="16386" name="Content Placeholder 2"/>
          <p:cNvSpPr>
            <a:spLocks noGrp="1"/>
          </p:cNvSpPr>
          <p:nvPr>
            <p:ph idx="1"/>
          </p:nvPr>
        </p:nvSpPr>
        <p:spPr/>
        <p:txBody>
          <a:bodyPr/>
          <a:lstStyle/>
          <a:p>
            <a:pPr lvl="1"/>
            <a:r>
              <a:rPr lang="en-US" altLang="en-US">
                <a:ea typeface="MS PGothic" charset="-128"/>
              </a:rPr>
              <a:t>Each process runs sequential quicksort on its local data</a:t>
            </a:r>
          </a:p>
          <a:p>
            <a:pPr marL="0" indent="0">
              <a:buNone/>
            </a:pPr>
            <a:endParaRPr lang="en-US" altLang="en-US">
              <a:ea typeface="MS PGothic" charset="-128"/>
            </a:endParaRPr>
          </a:p>
        </p:txBody>
      </p:sp>
      <p:pic>
        <p:nvPicPr>
          <p:cNvPr id="16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514601"/>
            <a:ext cx="367188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86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ea typeface="MS PGothic" charset="-128"/>
              </a:rPr>
              <a:t>Distributed Quicksort</a:t>
            </a:r>
          </a:p>
        </p:txBody>
      </p:sp>
      <p:sp>
        <p:nvSpPr>
          <p:cNvPr id="17410" name="Content Placeholder 2"/>
          <p:cNvSpPr>
            <a:spLocks noGrp="1"/>
          </p:cNvSpPr>
          <p:nvPr>
            <p:ph idx="1"/>
          </p:nvPr>
        </p:nvSpPr>
        <p:spPr/>
        <p:txBody>
          <a:bodyPr>
            <a:normAutofit/>
          </a:bodyPr>
          <a:lstStyle/>
          <a:p>
            <a:pPr lvl="1"/>
            <a:r>
              <a:rPr lang="en-US" altLang="en-US" sz="2000" dirty="0">
                <a:ea typeface="MS PGothic" charset="-128"/>
              </a:rPr>
              <a:t>The resulting sorted arrays are sampled at intervals determined by the global array size, N, and the number of processes, P.  Samples are taken at every N/P</a:t>
            </a:r>
            <a:r>
              <a:rPr lang="en-US" altLang="en-US" sz="2000" baseline="30000" dirty="0">
                <a:ea typeface="MS PGothic" charset="-128"/>
              </a:rPr>
              <a:t>2</a:t>
            </a:r>
            <a:r>
              <a:rPr lang="en-US" altLang="en-US" sz="2000" dirty="0">
                <a:ea typeface="MS PGothic" charset="-128"/>
              </a:rPr>
              <a:t> location starting at 0, i.e.: array element indices 0, N/P</a:t>
            </a:r>
            <a:r>
              <a:rPr lang="en-US" altLang="en-US" sz="2000" baseline="30000" dirty="0">
                <a:ea typeface="MS PGothic" charset="-128"/>
              </a:rPr>
              <a:t>2</a:t>
            </a:r>
            <a:r>
              <a:rPr lang="en-US" altLang="en-US" sz="2000" dirty="0">
                <a:ea typeface="MS PGothic" charset="-128"/>
              </a:rPr>
              <a:t>, 2N/P</a:t>
            </a:r>
            <a:r>
              <a:rPr lang="en-US" altLang="en-US" sz="2000" baseline="30000" dirty="0">
                <a:ea typeface="MS PGothic" charset="-128"/>
              </a:rPr>
              <a:t>2</a:t>
            </a:r>
            <a:r>
              <a:rPr lang="en-US" altLang="en-US" sz="2000" dirty="0">
                <a:ea typeface="MS PGothic" charset="-128"/>
              </a:rPr>
              <a:t>, …, (P-1) N/P</a:t>
            </a:r>
            <a:r>
              <a:rPr lang="en-US" altLang="en-US" sz="2000" baseline="30000" dirty="0">
                <a:ea typeface="MS PGothic" charset="-128"/>
              </a:rPr>
              <a:t>2</a:t>
            </a:r>
            <a:r>
              <a:rPr lang="en-US" altLang="en-US" sz="2000" dirty="0">
                <a:ea typeface="MS PGothic" charset="-128"/>
              </a:rPr>
              <a:t>  form the sample array from each local data.</a:t>
            </a:r>
          </a:p>
          <a:p>
            <a:pPr lvl="1"/>
            <a:endParaRPr lang="en-US" altLang="en-US" sz="2000" dirty="0">
              <a:ea typeface="MS PGothic" charset="-128"/>
            </a:endParaRPr>
          </a:p>
          <a:p>
            <a:pPr marL="0" indent="0">
              <a:buNone/>
            </a:pPr>
            <a:endParaRPr lang="en-US" altLang="en-US" sz="2000" dirty="0">
              <a:ea typeface="MS PGothic" charset="-128"/>
            </a:endParaRP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200400"/>
            <a:ext cx="3648075"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87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en-US">
                <a:ea typeface="MS PGothic" charset="-128"/>
              </a:rPr>
              <a:t>Distributed Quicksort</a:t>
            </a:r>
          </a:p>
        </p:txBody>
      </p:sp>
      <p:sp>
        <p:nvSpPr>
          <p:cNvPr id="18434" name="Content Placeholder 2"/>
          <p:cNvSpPr>
            <a:spLocks noGrp="1"/>
          </p:cNvSpPr>
          <p:nvPr>
            <p:ph idx="1"/>
          </p:nvPr>
        </p:nvSpPr>
        <p:spPr/>
        <p:txBody>
          <a:bodyPr/>
          <a:lstStyle/>
          <a:p>
            <a:pPr lvl="1"/>
            <a:r>
              <a:rPr lang="en-US" altLang="en-US">
                <a:ea typeface="MS PGothic" charset="-128"/>
              </a:rPr>
              <a:t>The resulting samples are gathered to a root process and sorted sequentially with quicksort. </a:t>
            </a:r>
          </a:p>
          <a:p>
            <a:pPr marL="0" indent="0">
              <a:buNone/>
            </a:pPr>
            <a:endParaRPr lang="en-US" altLang="en-US">
              <a:ea typeface="MS PGothic" charset="-128"/>
            </a:endParaRP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590800"/>
            <a:ext cx="3371850"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76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a:ea typeface="MS PGothic" charset="-128"/>
              </a:rPr>
              <a:t>Distributed Quicksort</a:t>
            </a:r>
          </a:p>
        </p:txBody>
      </p:sp>
      <p:sp>
        <p:nvSpPr>
          <p:cNvPr id="19458" name="Content Placeholder 2"/>
          <p:cNvSpPr>
            <a:spLocks noGrp="1"/>
          </p:cNvSpPr>
          <p:nvPr>
            <p:ph idx="1"/>
          </p:nvPr>
        </p:nvSpPr>
        <p:spPr/>
        <p:txBody>
          <a:bodyPr/>
          <a:lstStyle/>
          <a:p>
            <a:pPr lvl="1"/>
            <a:r>
              <a:rPr lang="en-US" altLang="en-US" sz="2000" dirty="0">
                <a:ea typeface="MS PGothic" charset="-128"/>
              </a:rPr>
              <a:t>Regularly sampled P-1 pivot values computed from the sample set are broadcast to the other processes.  Thus N/P</a:t>
            </a:r>
            <a:r>
              <a:rPr lang="en-US" altLang="en-US" sz="2000" baseline="30000" dirty="0">
                <a:ea typeface="MS PGothic" charset="-128"/>
              </a:rPr>
              <a:t>2</a:t>
            </a:r>
            <a:r>
              <a:rPr lang="en-US" altLang="en-US" sz="2000" dirty="0">
                <a:ea typeface="MS PGothic" charset="-128"/>
              </a:rPr>
              <a:t>, 2N/P</a:t>
            </a:r>
            <a:r>
              <a:rPr lang="en-US" altLang="en-US" sz="2000" baseline="30000" dirty="0">
                <a:ea typeface="MS PGothic" charset="-128"/>
              </a:rPr>
              <a:t>2</a:t>
            </a:r>
            <a:r>
              <a:rPr lang="en-US" altLang="en-US" sz="2000" dirty="0">
                <a:ea typeface="MS PGothic" charset="-128"/>
              </a:rPr>
              <a:t>, </a:t>
            </a:r>
            <a:r>
              <a:rPr lang="is-IS" altLang="en-US" sz="2000" dirty="0">
                <a:ea typeface="MS PGothic" charset="-128"/>
              </a:rPr>
              <a:t>…, indices form the sample P-1 pivot points.</a:t>
            </a:r>
            <a:endParaRPr lang="en-US" altLang="en-US" dirty="0">
              <a:ea typeface="MS PGothic" charset="-128"/>
            </a:endParaRPr>
          </a:p>
          <a:p>
            <a:pPr marL="0" indent="0">
              <a:buNone/>
            </a:pPr>
            <a:endParaRPr lang="en-US" altLang="en-US" dirty="0">
              <a:ea typeface="MS PGothic" charset="-128"/>
            </a:endParaRP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894" y="2819401"/>
            <a:ext cx="4494213"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673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a:ea typeface="MS PGothic" charset="-128"/>
              </a:rPr>
              <a:t>Distributed Quicksort</a:t>
            </a:r>
          </a:p>
        </p:txBody>
      </p:sp>
      <p:sp>
        <p:nvSpPr>
          <p:cNvPr id="20482" name="Content Placeholder 2"/>
          <p:cNvSpPr>
            <a:spLocks noGrp="1"/>
          </p:cNvSpPr>
          <p:nvPr>
            <p:ph idx="1"/>
          </p:nvPr>
        </p:nvSpPr>
        <p:spPr/>
        <p:txBody>
          <a:bodyPr/>
          <a:lstStyle/>
          <a:p>
            <a:pPr lvl="1"/>
            <a:r>
              <a:rPr lang="en-US" altLang="en-US" sz="2000" dirty="0">
                <a:ea typeface="MS PGothic" charset="-128"/>
              </a:rPr>
              <a:t>Each process divides its sorted segment of the array into P segments using the broadcasted P-1 pivot values.</a:t>
            </a:r>
          </a:p>
          <a:p>
            <a:pPr marL="0" indent="0">
              <a:buNone/>
            </a:pPr>
            <a:endParaRPr lang="en-US" altLang="en-US" dirty="0">
              <a:ea typeface="MS PGothic" charset="-128"/>
            </a:endParaRP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438400"/>
            <a:ext cx="54864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42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ea typeface="MS PGothic" charset="-128"/>
              </a:rPr>
              <a:t>Distributed Quicksort</a:t>
            </a:r>
          </a:p>
        </p:txBody>
      </p:sp>
      <p:sp>
        <p:nvSpPr>
          <p:cNvPr id="21506" name="Content Placeholder 2"/>
          <p:cNvSpPr>
            <a:spLocks noGrp="1"/>
          </p:cNvSpPr>
          <p:nvPr>
            <p:ph idx="1"/>
          </p:nvPr>
        </p:nvSpPr>
        <p:spPr/>
        <p:txBody>
          <a:bodyPr/>
          <a:lstStyle/>
          <a:p>
            <a:pPr lvl="1"/>
            <a:r>
              <a:rPr lang="en-US" altLang="en-US" dirty="0">
                <a:ea typeface="MS PGothic" charset="-128"/>
              </a:rPr>
              <a:t>Each process performs an all-to-all operation on the P segments.  Thus the </a:t>
            </a:r>
            <a:r>
              <a:rPr lang="en-US" altLang="en-US" dirty="0" err="1">
                <a:ea typeface="MS PGothic" charset="-128"/>
              </a:rPr>
              <a:t>ith</a:t>
            </a:r>
            <a:r>
              <a:rPr lang="en-US" altLang="en-US" dirty="0">
                <a:ea typeface="MS PGothic" charset="-128"/>
              </a:rPr>
              <a:t> process keeps the </a:t>
            </a:r>
            <a:r>
              <a:rPr lang="en-US" altLang="en-US" dirty="0" err="1">
                <a:ea typeface="MS PGothic" charset="-128"/>
              </a:rPr>
              <a:t>ith</a:t>
            </a:r>
            <a:r>
              <a:rPr lang="en-US" altLang="en-US" dirty="0">
                <a:ea typeface="MS PGothic" charset="-128"/>
              </a:rPr>
              <a:t> segment and sends the </a:t>
            </a:r>
            <a:r>
              <a:rPr lang="en-US" altLang="en-US" dirty="0" err="1">
                <a:ea typeface="MS PGothic" charset="-128"/>
              </a:rPr>
              <a:t>jth</a:t>
            </a:r>
            <a:r>
              <a:rPr lang="en-US" altLang="en-US" dirty="0">
                <a:ea typeface="MS PGothic" charset="-128"/>
              </a:rPr>
              <a:t> segment to the </a:t>
            </a:r>
            <a:r>
              <a:rPr lang="en-US" altLang="en-US" dirty="0" err="1">
                <a:ea typeface="MS PGothic" charset="-128"/>
              </a:rPr>
              <a:t>jth</a:t>
            </a:r>
            <a:r>
              <a:rPr lang="en-US" altLang="en-US" dirty="0">
                <a:ea typeface="MS PGothic" charset="-128"/>
              </a:rPr>
              <a:t> process. </a:t>
            </a:r>
          </a:p>
          <a:p>
            <a:pPr marL="0" indent="0">
              <a:buNone/>
            </a:pPr>
            <a:endParaRPr lang="en-US" altLang="en-US" dirty="0">
              <a:ea typeface="MS PGothic" charset="-128"/>
            </a:endParaRP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743200"/>
            <a:ext cx="5105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121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a:ea typeface="MS PGothic" charset="-128"/>
              </a:rPr>
              <a:t>Distributed Quicksort</a:t>
            </a:r>
          </a:p>
        </p:txBody>
      </p:sp>
      <p:sp>
        <p:nvSpPr>
          <p:cNvPr id="22530" name="Content Placeholder 2"/>
          <p:cNvSpPr>
            <a:spLocks noGrp="1"/>
          </p:cNvSpPr>
          <p:nvPr>
            <p:ph idx="1"/>
          </p:nvPr>
        </p:nvSpPr>
        <p:spPr/>
        <p:txBody>
          <a:bodyPr/>
          <a:lstStyle/>
          <a:p>
            <a:pPr lvl="1"/>
            <a:r>
              <a:rPr lang="en-US" altLang="en-US" sz="2000" dirty="0">
                <a:ea typeface="MS PGothic" charset="-128"/>
              </a:rPr>
              <a:t>The arriving segments are merged into a single list.</a:t>
            </a:r>
          </a:p>
          <a:p>
            <a:pPr marL="0" indent="0">
              <a:buNone/>
            </a:pPr>
            <a:endParaRPr lang="en-US" altLang="en-US" dirty="0">
              <a:ea typeface="MS PGothic" charset="-128"/>
            </a:endParaRP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133601"/>
            <a:ext cx="588645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05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p:txBody>
          <a:bodyPr/>
          <a:lstStyle/>
          <a:p>
            <a:r>
              <a:rPr lang="en-US" altLang="en-US">
                <a:ea typeface="MS PGothic" charset="-128"/>
              </a:rPr>
              <a:t>Parallel Algorithms</a:t>
            </a:r>
          </a:p>
        </p:txBody>
      </p:sp>
      <p:sp>
        <p:nvSpPr>
          <p:cNvPr id="26626" name="Content Placeholder 2"/>
          <p:cNvSpPr>
            <a:spLocks noGrp="1"/>
          </p:cNvSpPr>
          <p:nvPr>
            <p:ph idx="1"/>
          </p:nvPr>
        </p:nvSpPr>
        <p:spPr/>
        <p:txBody>
          <a:bodyPr>
            <a:normAutofit/>
          </a:bodyPr>
          <a:lstStyle/>
          <a:p>
            <a:r>
              <a:rPr lang="en-US" altLang="en-US">
                <a:ea typeface="MS PGothic" charset="-128"/>
              </a:rPr>
              <a:t>Modern supercomputers employ several different modalities of operation to take advantage of parallelism</a:t>
            </a:r>
          </a:p>
          <a:p>
            <a:r>
              <a:rPr lang="en-US" altLang="en-US">
                <a:ea typeface="MS PGothic" charset="-128"/>
              </a:rPr>
              <a:t>Three of these most common hardware architecture forms present in a supercomputer are </a:t>
            </a:r>
          </a:p>
          <a:p>
            <a:pPr lvl="1"/>
            <a:r>
              <a:rPr lang="en-US" altLang="en-US">
                <a:ea typeface="MS PGothic" charset="-128"/>
              </a:rPr>
              <a:t>Single-Instruction Multiple Data (SIMD) parallelism, </a:t>
            </a:r>
          </a:p>
          <a:p>
            <a:pPr lvl="1"/>
            <a:r>
              <a:rPr lang="en-US" altLang="en-US">
                <a:ea typeface="MS PGothic" charset="-128"/>
              </a:rPr>
              <a:t>shared memory parallelism, </a:t>
            </a:r>
          </a:p>
          <a:p>
            <a:pPr lvl="1"/>
            <a:r>
              <a:rPr lang="en-US" altLang="en-US">
                <a:ea typeface="MS PGothic" charset="-128"/>
              </a:rPr>
              <a:t>and distributed memory parallelism. </a:t>
            </a:r>
          </a:p>
          <a:p>
            <a:pPr lvl="1">
              <a:buFontTx/>
              <a:buNone/>
            </a:pPr>
            <a:r>
              <a:rPr lang="en-US" altLang="en-US">
                <a:ea typeface="MS PGothic" charset="-128"/>
              </a:rPr>
              <a:t>Shared memory parallelism and distributed memory parallelism are subclasses of the Multiple Instruction Multiple Data (MIMD) class of Flynn’s computer architecture taxonomy. </a:t>
            </a:r>
          </a:p>
        </p:txBody>
      </p:sp>
    </p:spTree>
    <p:extLst>
      <p:ext uri="{BB962C8B-B14F-4D97-AF65-F5344CB8AC3E}">
        <p14:creationId xmlns:p14="http://schemas.microsoft.com/office/powerpoint/2010/main" val="9954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a:ea typeface="MS PGothic" charset="-128"/>
              </a:rPr>
              <a:t>Manager Worker</a:t>
            </a:r>
          </a:p>
        </p:txBody>
      </p:sp>
      <p:sp>
        <p:nvSpPr>
          <p:cNvPr id="23554" name="Content Placeholder 2"/>
          <p:cNvSpPr>
            <a:spLocks noGrp="1"/>
          </p:cNvSpPr>
          <p:nvPr>
            <p:ph idx="1"/>
          </p:nvPr>
        </p:nvSpPr>
        <p:spPr/>
        <p:txBody>
          <a:bodyPr>
            <a:normAutofit/>
          </a:bodyPr>
          <a:lstStyle/>
          <a:p>
            <a:r>
              <a:rPr lang="en-US" altLang="en-US">
                <a:ea typeface="MS PGothic" charset="-128"/>
              </a:rPr>
              <a:t>Manager worker incorporate two different workflows in their execution:  one intended for execution by just one process called the manager process and another intended for execution by several other processes called worker processes. </a:t>
            </a:r>
          </a:p>
          <a:p>
            <a:r>
              <a:rPr lang="en-US" altLang="en-US">
                <a:ea typeface="MS PGothic" charset="-128"/>
              </a:rPr>
              <a:t>This approach has also historically been called “Master-Slave”</a:t>
            </a:r>
            <a:r>
              <a:rPr lang="en-US" altLang="ja-JP">
                <a:ea typeface="MS PGothic" charset="-128"/>
              </a:rPr>
              <a:t> </a:t>
            </a:r>
          </a:p>
          <a:p>
            <a:r>
              <a:rPr lang="en-US" altLang="en-US">
                <a:ea typeface="MS PGothic" charset="-128"/>
              </a:rPr>
              <a:t>Applications that are dynamic in nature frequently use this type of parallel design algorithm so that the manager process can coordinate and issue task actions to worker processes in response to changes in a simulation outcome. </a:t>
            </a:r>
          </a:p>
          <a:p>
            <a:endParaRPr lang="en-US" altLang="en-US">
              <a:ea typeface="MS PGothic" charset="-128"/>
            </a:endParaRPr>
          </a:p>
          <a:p>
            <a:endParaRPr lang="en-US" altLang="en-US">
              <a:ea typeface="MS PGothic" charset="-128"/>
            </a:endParaRPr>
          </a:p>
        </p:txBody>
      </p:sp>
    </p:spTree>
    <p:extLst>
      <p:ext uri="{BB962C8B-B14F-4D97-AF65-F5344CB8AC3E}">
        <p14:creationId xmlns:p14="http://schemas.microsoft.com/office/powerpoint/2010/main" val="94594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a:ea typeface="MS PGothic" charset="-128"/>
              </a:rPr>
              <a:t>Manager Worker Example</a:t>
            </a:r>
          </a:p>
        </p:txBody>
      </p:sp>
      <p:pic>
        <p:nvPicPr>
          <p:cNvPr id="245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365283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4"/>
          <p:cNvSpPr txBox="1">
            <a:spLocks noChangeArrowheads="1"/>
          </p:cNvSpPr>
          <p:nvPr/>
        </p:nvSpPr>
        <p:spPr bwMode="auto">
          <a:xfrm>
            <a:off x="5562600" y="1676401"/>
            <a:ext cx="4953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Manager-worker example code from an adaptive mesh refinement code.  The manager process (called “master” here) directs the refinement characteristics and sends actions to the worker processes.</a:t>
            </a:r>
          </a:p>
        </p:txBody>
      </p:sp>
      <p:pic>
        <p:nvPicPr>
          <p:cNvPr id="245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3429000"/>
            <a:ext cx="19431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429000"/>
            <a:ext cx="1981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352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a:ea typeface="MS PGothic" charset="-128"/>
              </a:rPr>
              <a:t>Embarrassingly Parallel</a:t>
            </a:r>
          </a:p>
        </p:txBody>
      </p:sp>
      <p:sp>
        <p:nvSpPr>
          <p:cNvPr id="25602" name="Content Placeholder 2"/>
          <p:cNvSpPr>
            <a:spLocks noGrp="1"/>
          </p:cNvSpPr>
          <p:nvPr>
            <p:ph idx="1"/>
          </p:nvPr>
        </p:nvSpPr>
        <p:spPr/>
        <p:txBody>
          <a:bodyPr>
            <a:normAutofit fontScale="92500" lnSpcReduction="20000"/>
          </a:bodyPr>
          <a:lstStyle/>
          <a:p>
            <a:r>
              <a:rPr lang="en-US" altLang="en-US">
                <a:ea typeface="MS PGothic" charset="-128"/>
              </a:rPr>
              <a:t>The term “embarrassingly parallel” is a common phrase in scientific computing that is both widely used and poorly defined </a:t>
            </a:r>
          </a:p>
          <a:p>
            <a:r>
              <a:rPr lang="en-US" altLang="en-US">
                <a:ea typeface="MS PGothic" charset="-128"/>
              </a:rPr>
              <a:t>It suggests lots of parallelism with essentially no inter-task communication or coordination as well as a highly partitionable workload with minimal overhead. </a:t>
            </a:r>
          </a:p>
          <a:p>
            <a:r>
              <a:rPr lang="en-US" altLang="en-US">
                <a:ea typeface="MS PGothic" charset="-128"/>
              </a:rPr>
              <a:t>In general, embarrassingly parallel algorithms are a subclass of manager-worker algorithms. </a:t>
            </a:r>
          </a:p>
          <a:p>
            <a:r>
              <a:rPr lang="en-US" altLang="en-US">
                <a:ea typeface="MS PGothic" charset="-128"/>
              </a:rPr>
              <a:t>They are called embarrassingly parallel because the available concurrency is trivially extracted from the workflow.</a:t>
            </a:r>
          </a:p>
          <a:p>
            <a:r>
              <a:rPr lang="en-US" altLang="en-US">
                <a:ea typeface="MS PGothic" charset="-128"/>
              </a:rPr>
              <a:t> While these algorithms may require some minimal coordination and inter-task communication, they are still generally referred to as embarrassingly parallel.</a:t>
            </a:r>
          </a:p>
          <a:p>
            <a:endParaRPr lang="en-US" altLang="en-US">
              <a:ea typeface="MS PGothic" charset="-128"/>
            </a:endParaRPr>
          </a:p>
        </p:txBody>
      </p:sp>
    </p:spTree>
    <p:extLst>
      <p:ext uri="{BB962C8B-B14F-4D97-AF65-F5344CB8AC3E}">
        <p14:creationId xmlns:p14="http://schemas.microsoft.com/office/powerpoint/2010/main" val="181849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a:ea typeface="MS PGothic" charset="-128"/>
              </a:rPr>
              <a:t>Embarrassingly Parallel Example</a:t>
            </a:r>
          </a:p>
        </p:txBody>
      </p:sp>
      <p:sp>
        <p:nvSpPr>
          <p:cNvPr id="3" name="Content Placeholder 2"/>
          <p:cNvSpPr>
            <a:spLocks noGrp="1"/>
          </p:cNvSpPr>
          <p:nvPr>
            <p:ph idx="1"/>
          </p:nvPr>
        </p:nvSpPr>
        <p:spPr/>
        <p:txBody>
          <a:bodyPr>
            <a:normAutofit/>
          </a:bodyPr>
          <a:lstStyle/>
          <a:p>
            <a:pPr>
              <a:defRPr/>
            </a:pPr>
            <a:r>
              <a:rPr lang="en-US" sz="2000" dirty="0"/>
              <a:t>Monte Carlo simulations generally fall into the category of embarrassingly parallel. </a:t>
            </a:r>
          </a:p>
          <a:p>
            <a:pPr>
              <a:defRPr/>
            </a:pPr>
            <a:r>
              <a:rPr lang="en-US" sz="2000" dirty="0"/>
              <a:t>Monte Carlo methods are statistical approaches for studying systems with:</a:t>
            </a:r>
          </a:p>
          <a:p>
            <a:pPr lvl="1">
              <a:defRPr/>
            </a:pPr>
            <a:r>
              <a:rPr lang="en-US" sz="2000" dirty="0"/>
              <a:t> a large number of coupled degrees of freedom,</a:t>
            </a:r>
          </a:p>
          <a:p>
            <a:pPr lvl="1">
              <a:defRPr/>
            </a:pPr>
            <a:r>
              <a:rPr lang="en-US" sz="2000" dirty="0"/>
              <a:t>modeling phenomena with significant uncertainty in the inputs, </a:t>
            </a:r>
          </a:p>
          <a:p>
            <a:pPr lvl="1">
              <a:defRPr/>
            </a:pPr>
            <a:r>
              <a:rPr lang="en-US" sz="2000" dirty="0"/>
              <a:t>and solving partial differential equations with more than 4 dimensions</a:t>
            </a:r>
            <a:r>
              <a:rPr lang="en-US" dirty="0"/>
              <a:t>. </a:t>
            </a:r>
          </a:p>
          <a:p>
            <a:pPr marL="457200" lvl="1" indent="0">
              <a:buNone/>
              <a:defRPr/>
            </a:pPr>
            <a:endParaRPr lang="en-US" dirty="0"/>
          </a:p>
        </p:txBody>
      </p:sp>
      <p:sp>
        <p:nvSpPr>
          <p:cNvPr id="26627" name="TextBox 3"/>
          <p:cNvSpPr txBox="1">
            <a:spLocks noChangeArrowheads="1"/>
          </p:cNvSpPr>
          <p:nvPr/>
        </p:nvSpPr>
        <p:spPr bwMode="auto">
          <a:xfrm>
            <a:off x="1905000" y="4495800"/>
            <a:ext cx="5830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sz="2000" i="0"/>
              <a:t>Computing the value of pi is a simple example </a:t>
            </a:r>
          </a:p>
        </p:txBody>
      </p:sp>
    </p:spTree>
    <p:extLst>
      <p:ext uri="{BB962C8B-B14F-4D97-AF65-F5344CB8AC3E}">
        <p14:creationId xmlns:p14="http://schemas.microsoft.com/office/powerpoint/2010/main" val="47549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a:ea typeface="MS PGothic" charset="-128"/>
              </a:rPr>
              <a:t>Embarrassingly Parallel Example: Pi</a:t>
            </a:r>
          </a:p>
        </p:txBody>
      </p:sp>
      <p:pic>
        <p:nvPicPr>
          <p:cNvPr id="276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1"/>
            <a:ext cx="3652838"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5"/>
          <p:cNvSpPr txBox="1">
            <a:spLocks noChangeArrowheads="1"/>
          </p:cNvSpPr>
          <p:nvPr/>
        </p:nvSpPr>
        <p:spPr bwMode="auto">
          <a:xfrm>
            <a:off x="5715000" y="1447801"/>
            <a:ext cx="4495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a:t>Define a square domain and inscribe a circle inside that domain</a:t>
            </a:r>
          </a:p>
          <a:p>
            <a:pPr>
              <a:buFont typeface="Arial" charset="0"/>
              <a:buChar char="•"/>
            </a:pPr>
            <a:r>
              <a:rPr lang="en-US" altLang="en-US"/>
              <a:t>Randomly generate the coordinates of points lying inside the square domain; count the points that also lie in the circle.</a:t>
            </a:r>
          </a:p>
          <a:p>
            <a:pPr>
              <a:buFont typeface="Arial" charset="0"/>
              <a:buChar char="•"/>
            </a:pPr>
            <a:r>
              <a:rPr lang="en-US" altLang="en-US"/>
              <a:t>pi/4 is the ratio of the number of points that lie in the circle to the total number of random points generated.</a:t>
            </a:r>
          </a:p>
        </p:txBody>
      </p:sp>
    </p:spTree>
    <p:extLst>
      <p:ext uri="{BB962C8B-B14F-4D97-AF65-F5344CB8AC3E}">
        <p14:creationId xmlns:p14="http://schemas.microsoft.com/office/powerpoint/2010/main" val="862839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a:ea typeface="MS PGothic" charset="-128"/>
              </a:rPr>
              <a:t>Embarrassingly Parallel Example: Pi</a:t>
            </a:r>
          </a:p>
        </p:txBody>
      </p:sp>
      <p:pic>
        <p:nvPicPr>
          <p:cNvPr id="286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371601"/>
            <a:ext cx="7083425"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03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ea typeface="MS PGothic" charset="-128"/>
              </a:rPr>
              <a:t>Halo-exchange</a:t>
            </a:r>
          </a:p>
        </p:txBody>
      </p:sp>
      <p:sp>
        <p:nvSpPr>
          <p:cNvPr id="3" name="Content Placeholder 2"/>
          <p:cNvSpPr>
            <a:spLocks noGrp="1"/>
          </p:cNvSpPr>
          <p:nvPr>
            <p:ph idx="1"/>
          </p:nvPr>
        </p:nvSpPr>
        <p:spPr/>
        <p:txBody>
          <a:bodyPr>
            <a:normAutofit fontScale="92500" lnSpcReduction="10000"/>
          </a:bodyPr>
          <a:lstStyle/>
          <a:p>
            <a:pPr>
              <a:defRPr/>
            </a:pPr>
            <a:r>
              <a:rPr lang="en-US" dirty="0"/>
              <a:t>Many parallel algorithms fall into a parallel problem class where every parallel task is executing the same algorithm on different data without any manager algorithm present. </a:t>
            </a:r>
          </a:p>
          <a:p>
            <a:pPr>
              <a:defRPr/>
            </a:pPr>
            <a:r>
              <a:rPr lang="en-US" dirty="0"/>
              <a:t>This is sometimes referred to as the data parallel model. </a:t>
            </a:r>
          </a:p>
          <a:p>
            <a:pPr>
              <a:defRPr/>
            </a:pPr>
            <a:r>
              <a:rPr lang="en-US" dirty="0"/>
              <a:t>Data parallelism is frequently used in applications that are static in nature because a computational task can be mapped to particular subset of data throughout the life of the simulation. </a:t>
            </a:r>
          </a:p>
          <a:p>
            <a:pPr>
              <a:defRPr/>
            </a:pPr>
            <a:r>
              <a:rPr lang="en-US" dirty="0"/>
              <a:t>Some information in each data subset mapped to the parallel task has to be exchanged and synchronized in order for the application algorithm to function properly. </a:t>
            </a:r>
          </a:p>
          <a:p>
            <a:pPr>
              <a:defRPr/>
            </a:pPr>
            <a:r>
              <a:rPr lang="en-US" dirty="0"/>
              <a:t>This exchange of inter-task information is called </a:t>
            </a:r>
            <a:r>
              <a:rPr lang="en-US" i="1" dirty="0"/>
              <a:t>halo-exchange</a:t>
            </a:r>
            <a:r>
              <a:rPr lang="en-US" dirty="0"/>
              <a:t>.  </a:t>
            </a:r>
          </a:p>
          <a:p>
            <a:pPr marL="0" indent="0">
              <a:buNone/>
              <a:defRPr/>
            </a:pPr>
            <a:endParaRPr lang="en-US" dirty="0"/>
          </a:p>
        </p:txBody>
      </p:sp>
    </p:spTree>
    <p:extLst>
      <p:ext uri="{BB962C8B-B14F-4D97-AF65-F5344CB8AC3E}">
        <p14:creationId xmlns:p14="http://schemas.microsoft.com/office/powerpoint/2010/main" val="1295187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en-US">
                <a:ea typeface="MS PGothic" charset="-128"/>
              </a:rPr>
              <a:t>Halo Exchange</a:t>
            </a:r>
          </a:p>
        </p:txBody>
      </p:sp>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371600"/>
            <a:ext cx="42465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447800"/>
            <a:ext cx="339883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6"/>
          <p:cNvSpPr>
            <a:spLocks noChangeArrowheads="1"/>
          </p:cNvSpPr>
          <p:nvPr/>
        </p:nvSpPr>
        <p:spPr bwMode="auto">
          <a:xfrm>
            <a:off x="1614488" y="4495801"/>
            <a:ext cx="9067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sz="2000" i="0"/>
              <a:t>As the name implies, a halo is a region exterior to the data subset mapped to a parallel task. </a:t>
            </a:r>
          </a:p>
          <a:p>
            <a:pPr>
              <a:buFont typeface="Arial" charset="0"/>
              <a:buChar char="•"/>
            </a:pPr>
            <a:r>
              <a:rPr lang="en-US" altLang="en-US" sz="2000" i="0"/>
              <a:t> It acts as an artificial boundary to that data subset and contains information that originates from the data subsets of neighboring parallel tasks. </a:t>
            </a:r>
          </a:p>
        </p:txBody>
      </p:sp>
    </p:spTree>
    <p:extLst>
      <p:ext uri="{BB962C8B-B14F-4D97-AF65-F5344CB8AC3E}">
        <p14:creationId xmlns:p14="http://schemas.microsoft.com/office/powerpoint/2010/main" val="1321411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normAutofit/>
          </a:bodyPr>
          <a:lstStyle/>
          <a:p>
            <a:r>
              <a:rPr lang="en-US" altLang="en-US">
                <a:ea typeface="MS PGothic" charset="-128"/>
              </a:rPr>
              <a:t>Halo Exchange Example – The Advection Equation</a:t>
            </a:r>
          </a:p>
        </p:txBody>
      </p:sp>
      <p:sp>
        <p:nvSpPr>
          <p:cNvPr id="31746" name="Content Placeholder 2"/>
          <p:cNvSpPr>
            <a:spLocks noGrp="1"/>
          </p:cNvSpPr>
          <p:nvPr>
            <p:ph idx="1"/>
          </p:nvPr>
        </p:nvSpPr>
        <p:spPr>
          <a:xfrm>
            <a:off x="838200" y="1571137"/>
            <a:ext cx="9517912" cy="4175405"/>
          </a:xfrm>
        </p:spPr>
        <p:txBody>
          <a:bodyPr>
            <a:normAutofit fontScale="92500" lnSpcReduction="20000"/>
          </a:bodyPr>
          <a:lstStyle/>
          <a:p>
            <a:r>
              <a:rPr lang="en-US" altLang="en-US" dirty="0">
                <a:ea typeface="MS PGothic" charset="-128"/>
              </a:rPr>
              <a:t>The study of wavelike phenomena is ubiquitous on supercomputing systems and is frequently modeled using a </a:t>
            </a:r>
            <a:r>
              <a:rPr lang="en-US" altLang="en-US" i="1" dirty="0">
                <a:ea typeface="MS PGothic" charset="-128"/>
              </a:rPr>
              <a:t>partial differential equation</a:t>
            </a:r>
            <a:r>
              <a:rPr lang="en-US" altLang="en-US" dirty="0">
                <a:ea typeface="MS PGothic" charset="-128"/>
              </a:rPr>
              <a:t>, or an expression involving derivatives taken against different independent variables. </a:t>
            </a:r>
          </a:p>
          <a:p>
            <a:r>
              <a:rPr lang="en-US" altLang="en-US" dirty="0">
                <a:ea typeface="MS PGothic" charset="-128"/>
              </a:rPr>
              <a:t>One of the simplest ways to solve these wavelike partial differential equations on a supercomputer is through the use of finite differencing and halo exchange. </a:t>
            </a:r>
          </a:p>
          <a:p>
            <a:r>
              <a:rPr lang="en-US" altLang="en-US" dirty="0">
                <a:ea typeface="MS PGothic" charset="-128"/>
              </a:rPr>
              <a:t>Finite differencing involves replacing the derivative expressions in the partial differential equation with approximations originating from estimating the slope between neighboring points on a uniform grid.</a:t>
            </a:r>
          </a:p>
          <a:p>
            <a:r>
              <a:rPr lang="en-US" altLang="en-US" dirty="0">
                <a:ea typeface="MS PGothic" charset="-128"/>
              </a:rPr>
              <a:t>As an example of this parallel algorithm, consider the advection equation :</a:t>
            </a:r>
          </a:p>
        </p:txBody>
      </p:sp>
      <p:graphicFrame>
        <p:nvGraphicFramePr>
          <p:cNvPr id="31747" name="Object 3"/>
          <p:cNvGraphicFramePr>
            <a:graphicFrameLocks noChangeAspect="1"/>
          </p:cNvGraphicFramePr>
          <p:nvPr>
            <p:extLst>
              <p:ext uri="{D42A27DB-BD31-4B8C-83A1-F6EECF244321}">
                <p14:modId xmlns:p14="http://schemas.microsoft.com/office/powerpoint/2010/main" val="3880199569"/>
              </p:ext>
            </p:extLst>
          </p:nvPr>
        </p:nvGraphicFramePr>
        <p:xfrm>
          <a:off x="5168486" y="5746543"/>
          <a:ext cx="1143000" cy="655638"/>
        </p:xfrm>
        <a:graphic>
          <a:graphicData uri="http://schemas.openxmlformats.org/presentationml/2006/ole">
            <mc:AlternateContent xmlns:mc="http://schemas.openxmlformats.org/markup-compatibility/2006">
              <mc:Choice xmlns:v="urn:schemas-microsoft-com:vml" Requires="v">
                <p:oleObj name="Equation" r:id="rId2" imgW="685800" imgH="393700" progId="Equation.3">
                  <p:embed/>
                </p:oleObj>
              </mc:Choice>
              <mc:Fallback>
                <p:oleObj name="Equation" r:id="rId2" imgW="685800" imgH="393700" progId="Equation.3">
                  <p:embed/>
                  <p:pic>
                    <p:nvPicPr>
                      <p:cNvPr id="3174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486" y="5746543"/>
                        <a:ext cx="11430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687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en-US">
                <a:ea typeface="MS PGothic" charset="-128"/>
              </a:rPr>
              <a:t>The Advection Equation</a:t>
            </a:r>
          </a:p>
        </p:txBody>
      </p:sp>
      <p:graphicFrame>
        <p:nvGraphicFramePr>
          <p:cNvPr id="32770" name="Content Placeholder 3"/>
          <p:cNvGraphicFramePr>
            <a:graphicFrameLocks noGrp="1" noChangeAspect="1"/>
          </p:cNvGraphicFramePr>
          <p:nvPr>
            <p:ph idx="1"/>
          </p:nvPr>
        </p:nvGraphicFramePr>
        <p:xfrm>
          <a:off x="4876801" y="1447801"/>
          <a:ext cx="2195513" cy="1260475"/>
        </p:xfrm>
        <a:graphic>
          <a:graphicData uri="http://schemas.openxmlformats.org/presentationml/2006/ole">
            <mc:AlternateContent xmlns:mc="http://schemas.openxmlformats.org/markup-compatibility/2006">
              <mc:Choice xmlns:v="urn:schemas-microsoft-com:vml" Requires="v">
                <p:oleObj name="Equation" r:id="rId2" imgW="685800" imgH="393700" progId="Equation.3">
                  <p:embed/>
                </p:oleObj>
              </mc:Choice>
              <mc:Fallback>
                <p:oleObj name="Equation" r:id="rId2" imgW="685800" imgH="393700" progId="Equation.3">
                  <p:embed/>
                  <p:pic>
                    <p:nvPicPr>
                      <p:cNvPr id="32770" name="Content Placeholder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1" y="1447801"/>
                        <a:ext cx="219551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1" name="TextBox 4"/>
          <p:cNvSpPr txBox="1">
            <a:spLocks noChangeArrowheads="1"/>
          </p:cNvSpPr>
          <p:nvPr/>
        </p:nvSpPr>
        <p:spPr bwMode="auto">
          <a:xfrm>
            <a:off x="1828800" y="3352800"/>
            <a:ext cx="868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i="0"/>
              <a:t>This advection equation transports a scalar field f(x,t) towards increasing x value with speed v. </a:t>
            </a:r>
          </a:p>
          <a:p>
            <a:pPr>
              <a:buFont typeface="Arial" charset="0"/>
              <a:buChar char="•"/>
            </a:pPr>
            <a:r>
              <a:rPr lang="en-US" altLang="en-US" i="0"/>
              <a:t>The analytic solution to this partial differential equation is</a:t>
            </a:r>
          </a:p>
        </p:txBody>
      </p:sp>
      <p:graphicFrame>
        <p:nvGraphicFramePr>
          <p:cNvPr id="32772" name="Object 5"/>
          <p:cNvGraphicFramePr>
            <a:graphicFrameLocks noChangeAspect="1"/>
          </p:cNvGraphicFramePr>
          <p:nvPr/>
        </p:nvGraphicFramePr>
        <p:xfrm>
          <a:off x="4267200" y="4648200"/>
          <a:ext cx="3314700" cy="609600"/>
        </p:xfrm>
        <a:graphic>
          <a:graphicData uri="http://schemas.openxmlformats.org/presentationml/2006/ole">
            <mc:AlternateContent xmlns:mc="http://schemas.openxmlformats.org/markup-compatibility/2006">
              <mc:Choice xmlns:v="urn:schemas-microsoft-com:vml" Requires="v">
                <p:oleObj name="Equation" r:id="rId4" imgW="1104900" imgH="203200" progId="Equation.3">
                  <p:embed/>
                </p:oleObj>
              </mc:Choice>
              <mc:Fallback>
                <p:oleObj name="Equation" r:id="rId4" imgW="1104900" imgH="203200" progId="Equation.3">
                  <p:embed/>
                  <p:pic>
                    <p:nvPicPr>
                      <p:cNvPr id="3277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648200"/>
                        <a:ext cx="3314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Box 6"/>
          <p:cNvSpPr txBox="1">
            <a:spLocks noChangeArrowheads="1"/>
          </p:cNvSpPr>
          <p:nvPr/>
        </p:nvSpPr>
        <p:spPr bwMode="auto">
          <a:xfrm>
            <a:off x="2057400" y="5257801"/>
            <a:ext cx="845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2000" i="0"/>
              <a:t>Where F(x) is an arbitrary function describing the initial condition of the system.</a:t>
            </a:r>
          </a:p>
        </p:txBody>
      </p:sp>
    </p:spTree>
    <p:extLst>
      <p:ext uri="{BB962C8B-B14F-4D97-AF65-F5344CB8AC3E}">
        <p14:creationId xmlns:p14="http://schemas.microsoft.com/office/powerpoint/2010/main" val="165758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r>
              <a:rPr lang="en-US" altLang="en-US">
                <a:ea typeface="MS PGothic" charset="-128"/>
              </a:rPr>
              <a:t>Classes of Parallel Algorithms</a:t>
            </a:r>
          </a:p>
        </p:txBody>
      </p:sp>
      <p:sp>
        <p:nvSpPr>
          <p:cNvPr id="6146" name="Content Placeholder 2"/>
          <p:cNvSpPr>
            <a:spLocks noGrp="1"/>
          </p:cNvSpPr>
          <p:nvPr>
            <p:ph idx="1"/>
          </p:nvPr>
        </p:nvSpPr>
        <p:spPr/>
        <p:txBody>
          <a:bodyPr>
            <a:normAutofit/>
          </a:bodyPr>
          <a:lstStyle/>
          <a:p>
            <a:r>
              <a:rPr lang="en-US" altLang="en-US" sz="2400" dirty="0">
                <a:ea typeface="MS PGothic" charset="-128"/>
              </a:rPr>
              <a:t>Among the many parallel algorithms used on modern supercomputers, several classes of parallel algorithms arise that share key characteristics and are driven by the underlying mechanism from which the parallelism is derived. </a:t>
            </a:r>
          </a:p>
        </p:txBody>
      </p:sp>
      <p:graphicFrame>
        <p:nvGraphicFramePr>
          <p:cNvPr id="6147" name="Object 3"/>
          <p:cNvGraphicFramePr>
            <a:graphicFrameLocks noChangeAspect="1"/>
          </p:cNvGraphicFramePr>
          <p:nvPr/>
        </p:nvGraphicFramePr>
        <p:xfrm>
          <a:off x="1875703" y="3429000"/>
          <a:ext cx="8307388" cy="3048000"/>
        </p:xfrm>
        <a:graphic>
          <a:graphicData uri="http://schemas.openxmlformats.org/presentationml/2006/ole">
            <mc:AlternateContent xmlns:mc="http://schemas.openxmlformats.org/markup-compatibility/2006">
              <mc:Choice xmlns:v="urn:schemas-microsoft-com:vml" Requires="v">
                <p:oleObj name="Document" r:id="rId2" imgW="5676691" imgH="2082723" progId="Word.Document.12">
                  <p:embed/>
                </p:oleObj>
              </mc:Choice>
              <mc:Fallback>
                <p:oleObj name="Document" r:id="rId2" imgW="5676691" imgH="2082723" progId="Word.Document.12">
                  <p:embed/>
                  <p:pic>
                    <p:nvPicPr>
                      <p:cNvPr id="614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703" y="3429000"/>
                        <a:ext cx="83073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2164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en-US">
                <a:ea typeface="MS PGothic" charset="-128"/>
              </a:rPr>
              <a:t>The Advection Equation</a:t>
            </a:r>
          </a:p>
        </p:txBody>
      </p:sp>
      <p:sp>
        <p:nvSpPr>
          <p:cNvPr id="33794" name="Content Placeholder 4"/>
          <p:cNvSpPr>
            <a:spLocks noGrp="1"/>
          </p:cNvSpPr>
          <p:nvPr>
            <p:ph idx="1"/>
          </p:nvPr>
        </p:nvSpPr>
        <p:spPr/>
        <p:txBody>
          <a:bodyPr>
            <a:normAutofit/>
          </a:bodyPr>
          <a:lstStyle/>
          <a:p>
            <a:r>
              <a:rPr lang="en-US" altLang="en-US" sz="2000" dirty="0">
                <a:ea typeface="MS PGothic" charset="-128"/>
              </a:rPr>
              <a:t>Suppose the initial condition was:</a:t>
            </a:r>
          </a:p>
          <a:p>
            <a:endParaRPr lang="en-US" altLang="en-US" sz="2000" dirty="0">
              <a:ea typeface="MS PGothic" charset="-128"/>
            </a:endParaRPr>
          </a:p>
          <a:p>
            <a:endParaRPr lang="en-US" altLang="en-US" sz="2000" dirty="0">
              <a:ea typeface="MS PGothic" charset="-128"/>
            </a:endParaRPr>
          </a:p>
          <a:p>
            <a:r>
              <a:rPr lang="en-US" altLang="en-US" sz="2000" dirty="0">
                <a:ea typeface="MS PGothic" charset="-128"/>
              </a:rPr>
              <a:t>The the analytic solution to the advection equation would be:</a:t>
            </a:r>
          </a:p>
        </p:txBody>
      </p:sp>
      <p:graphicFrame>
        <p:nvGraphicFramePr>
          <p:cNvPr id="33795" name="Object 5"/>
          <p:cNvGraphicFramePr>
            <a:graphicFrameLocks noChangeAspect="1"/>
          </p:cNvGraphicFramePr>
          <p:nvPr/>
        </p:nvGraphicFramePr>
        <p:xfrm>
          <a:off x="5105400" y="1752600"/>
          <a:ext cx="2025650" cy="736600"/>
        </p:xfrm>
        <a:graphic>
          <a:graphicData uri="http://schemas.openxmlformats.org/presentationml/2006/ole">
            <mc:AlternateContent xmlns:mc="http://schemas.openxmlformats.org/markup-compatibility/2006">
              <mc:Choice xmlns:v="urn:schemas-microsoft-com:vml" Requires="v">
                <p:oleObj name="Equation" r:id="rId2" imgW="698500" imgH="254000" progId="Equation.3">
                  <p:embed/>
                </p:oleObj>
              </mc:Choice>
              <mc:Fallback>
                <p:oleObj name="Equation" r:id="rId2" imgW="698500" imgH="254000" progId="Equation.3">
                  <p:embed/>
                  <p:pic>
                    <p:nvPicPr>
                      <p:cNvPr id="3379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52600"/>
                        <a:ext cx="20256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6" name="Object 6"/>
          <p:cNvGraphicFramePr>
            <a:graphicFrameLocks noChangeAspect="1"/>
          </p:cNvGraphicFramePr>
          <p:nvPr>
            <p:extLst>
              <p:ext uri="{D42A27DB-BD31-4B8C-83A1-F6EECF244321}">
                <p14:modId xmlns:p14="http://schemas.microsoft.com/office/powerpoint/2010/main" val="893216731"/>
              </p:ext>
            </p:extLst>
          </p:nvPr>
        </p:nvGraphicFramePr>
        <p:xfrm>
          <a:off x="4849018" y="2382046"/>
          <a:ext cx="2798763" cy="736600"/>
        </p:xfrm>
        <a:graphic>
          <a:graphicData uri="http://schemas.openxmlformats.org/presentationml/2006/ole">
            <mc:AlternateContent xmlns:mc="http://schemas.openxmlformats.org/markup-compatibility/2006">
              <mc:Choice xmlns:v="urn:schemas-microsoft-com:vml" Requires="v">
                <p:oleObj name="Equation" r:id="rId4" imgW="965200" imgH="254000" progId="Equation.3">
                  <p:embed/>
                </p:oleObj>
              </mc:Choice>
              <mc:Fallback>
                <p:oleObj name="Equation" r:id="rId4" imgW="965200" imgH="254000" progId="Equation.3">
                  <p:embed/>
                  <p:pic>
                    <p:nvPicPr>
                      <p:cNvPr id="3379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018" y="2382046"/>
                        <a:ext cx="279876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79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554414"/>
            <a:ext cx="548640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334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normAutofit/>
          </a:bodyPr>
          <a:lstStyle/>
          <a:p>
            <a:r>
              <a:rPr lang="en-US" altLang="en-US">
                <a:ea typeface="MS PGothic" charset="-128"/>
              </a:rPr>
              <a:t>Halo Exchange – the advection equation</a:t>
            </a:r>
          </a:p>
        </p:txBody>
      </p:sp>
      <p:sp>
        <p:nvSpPr>
          <p:cNvPr id="3" name="Content Placeholder 2"/>
          <p:cNvSpPr>
            <a:spLocks noGrp="1"/>
          </p:cNvSpPr>
          <p:nvPr>
            <p:ph idx="1"/>
          </p:nvPr>
        </p:nvSpPr>
        <p:spPr/>
        <p:txBody>
          <a:bodyPr>
            <a:normAutofit/>
          </a:bodyPr>
          <a:lstStyle/>
          <a:p>
            <a:pPr>
              <a:defRPr/>
            </a:pPr>
            <a:r>
              <a:rPr lang="en-US" sz="1600" dirty="0"/>
              <a:t>The left and right hand partial derivatives in the advection equation are replaced with finite difference approximations to those derivatives</a:t>
            </a:r>
          </a:p>
          <a:p>
            <a:pPr>
              <a:defRPr/>
            </a:pPr>
            <a:endParaRPr lang="en-US" sz="1600" dirty="0"/>
          </a:p>
          <a:p>
            <a:pPr marL="0" indent="0">
              <a:buNone/>
              <a:defRPr/>
            </a:pPr>
            <a:r>
              <a:rPr lang="en-US" sz="1600" dirty="0"/>
              <a:t>.</a:t>
            </a:r>
          </a:p>
          <a:p>
            <a:pPr>
              <a:defRPr/>
            </a:pPr>
            <a:endParaRPr lang="en-US" sz="1600" dirty="0"/>
          </a:p>
          <a:p>
            <a:pPr>
              <a:defRPr/>
            </a:pPr>
            <a:endParaRPr lang="en-US" sz="1600" dirty="0"/>
          </a:p>
          <a:p>
            <a:pPr>
              <a:defRPr/>
            </a:pPr>
            <a:r>
              <a:rPr lang="en-US" sz="1600" dirty="0"/>
              <a:t> The field </a:t>
            </a:r>
            <a:r>
              <a:rPr lang="en-US" sz="1600" i="1" dirty="0"/>
              <a:t>f(</a:t>
            </a:r>
            <a:r>
              <a:rPr lang="en-US" sz="1600" i="1" dirty="0" err="1"/>
              <a:t>x,t</a:t>
            </a:r>
            <a:r>
              <a:rPr lang="en-US" sz="1600" i="1" dirty="0"/>
              <a:t>)</a:t>
            </a:r>
            <a:r>
              <a:rPr lang="en-US" sz="1600" dirty="0"/>
              <a:t> has been discretized to a uniform mesh where the x points are separated by distance </a:t>
            </a:r>
            <a:r>
              <a:rPr lang="en-US" sz="1600" i="1" dirty="0"/>
              <a:t>dx </a:t>
            </a:r>
            <a:r>
              <a:rPr lang="en-US" sz="1600" dirty="0"/>
              <a:t>and the time points are separated by time </a:t>
            </a:r>
            <a:r>
              <a:rPr lang="en-US" sz="1600" i="1" dirty="0" err="1"/>
              <a:t>dt</a:t>
            </a:r>
            <a:r>
              <a:rPr lang="en-US" sz="1600" dirty="0"/>
              <a:t> with the subscript to </a:t>
            </a:r>
            <a:r>
              <a:rPr lang="en-US" sz="1600" i="1" dirty="0"/>
              <a:t>f</a:t>
            </a:r>
            <a:r>
              <a:rPr lang="en-US" sz="1600" dirty="0"/>
              <a:t> indicating the spatial location in that mesh and the superscript to </a:t>
            </a:r>
            <a:r>
              <a:rPr lang="en-US" sz="1600" i="1" dirty="0"/>
              <a:t>f </a:t>
            </a:r>
            <a:r>
              <a:rPr lang="en-US" sz="1600" dirty="0"/>
              <a:t>indicating the temporal location in that mesh. </a:t>
            </a:r>
          </a:p>
          <a:p>
            <a:pPr>
              <a:defRPr/>
            </a:pPr>
            <a:endParaRPr lang="en-US" dirty="0"/>
          </a:p>
          <a:p>
            <a:pPr>
              <a:defRPr/>
            </a:pPr>
            <a:endParaRPr lang="en-US" dirty="0"/>
          </a:p>
        </p:txBody>
      </p:sp>
      <p:graphicFrame>
        <p:nvGraphicFramePr>
          <p:cNvPr id="34819" name="Object 3"/>
          <p:cNvGraphicFramePr>
            <a:graphicFrameLocks noChangeAspect="1"/>
          </p:cNvGraphicFramePr>
          <p:nvPr/>
        </p:nvGraphicFramePr>
        <p:xfrm>
          <a:off x="4495800" y="2399507"/>
          <a:ext cx="2743200" cy="812800"/>
        </p:xfrm>
        <a:graphic>
          <a:graphicData uri="http://schemas.openxmlformats.org/presentationml/2006/ole">
            <mc:AlternateContent xmlns:mc="http://schemas.openxmlformats.org/markup-compatibility/2006">
              <mc:Choice xmlns:v="urn:schemas-microsoft-com:vml" Requires="v">
                <p:oleObj name="Equation" r:id="rId2" imgW="1371600" imgH="406400" progId="Equation.3">
                  <p:embed/>
                </p:oleObj>
              </mc:Choice>
              <mc:Fallback>
                <p:oleObj name="Equation" r:id="rId2" imgW="1371600" imgH="406400" progId="Equation.3">
                  <p:embed/>
                  <p:pic>
                    <p:nvPicPr>
                      <p:cNvPr id="3481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399507"/>
                        <a:ext cx="2743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4399398"/>
            <a:ext cx="3429000" cy="239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552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a:bodyPr>
          <a:lstStyle/>
          <a:p>
            <a:r>
              <a:rPr lang="en-US" altLang="en-US">
                <a:ea typeface="MS PGothic" charset="-128"/>
              </a:rPr>
              <a:t>Halo Exchange – the advection equation</a:t>
            </a:r>
          </a:p>
        </p:txBody>
      </p:sp>
      <p:sp>
        <p:nvSpPr>
          <p:cNvPr id="35842" name="Content Placeholder 2"/>
          <p:cNvSpPr>
            <a:spLocks noGrp="1"/>
          </p:cNvSpPr>
          <p:nvPr>
            <p:ph idx="1"/>
          </p:nvPr>
        </p:nvSpPr>
        <p:spPr/>
        <p:txBody>
          <a:bodyPr>
            <a:normAutofit/>
          </a:bodyPr>
          <a:lstStyle/>
          <a:p>
            <a:r>
              <a:rPr lang="en-US" altLang="en-US" sz="1800" dirty="0">
                <a:ea typeface="MS PGothic" charset="-128"/>
              </a:rPr>
              <a:t>Algebraic manipulation of the finite difference discretization enables all future times values to be found iteratively:</a:t>
            </a:r>
          </a:p>
          <a:p>
            <a:endParaRPr lang="en-US" altLang="en-US" sz="1800" dirty="0">
              <a:ea typeface="MS PGothic" charset="-128"/>
            </a:endParaRPr>
          </a:p>
          <a:p>
            <a:endParaRPr lang="en-US" altLang="en-US" sz="1800" dirty="0">
              <a:ea typeface="MS PGothic" charset="-128"/>
            </a:endParaRPr>
          </a:p>
          <a:p>
            <a:endParaRPr lang="en-US" altLang="en-US" sz="1800" dirty="0">
              <a:ea typeface="MS PGothic" charset="-128"/>
            </a:endParaRPr>
          </a:p>
          <a:p>
            <a:r>
              <a:rPr lang="en-US" altLang="en-US" sz="1800" dirty="0">
                <a:ea typeface="MS PGothic" charset="-128"/>
              </a:rPr>
              <a:t>In order to compute the right hand side of this expression in parallel, the discretized mesh is partitioned across several processes:</a:t>
            </a:r>
          </a:p>
          <a:p>
            <a:endParaRPr lang="en-US" altLang="en-US" dirty="0">
              <a:ea typeface="MS PGothic" charset="-128"/>
            </a:endParaRPr>
          </a:p>
        </p:txBody>
      </p:sp>
      <p:graphicFrame>
        <p:nvGraphicFramePr>
          <p:cNvPr id="35843" name="Object 3"/>
          <p:cNvGraphicFramePr>
            <a:graphicFrameLocks noChangeAspect="1"/>
          </p:cNvGraphicFramePr>
          <p:nvPr/>
        </p:nvGraphicFramePr>
        <p:xfrm>
          <a:off x="3962400" y="2066925"/>
          <a:ext cx="3962400" cy="1163638"/>
        </p:xfrm>
        <a:graphic>
          <a:graphicData uri="http://schemas.openxmlformats.org/presentationml/2006/ole">
            <mc:AlternateContent xmlns:mc="http://schemas.openxmlformats.org/markup-compatibility/2006">
              <mc:Choice xmlns:v="urn:schemas-microsoft-com:vml" Requires="v">
                <p:oleObj name="Equation" r:id="rId2" imgW="1600200" imgH="469900" progId="Equation.3">
                  <p:embed/>
                </p:oleObj>
              </mc:Choice>
              <mc:Fallback>
                <p:oleObj name="Equation" r:id="rId2" imgW="1600200" imgH="469900" progId="Equation.3">
                  <p:embed/>
                  <p:pic>
                    <p:nvPicPr>
                      <p:cNvPr id="3584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66925"/>
                        <a:ext cx="39624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810000"/>
            <a:ext cx="3657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72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rmAutofit/>
          </a:bodyPr>
          <a:lstStyle/>
          <a:p>
            <a:r>
              <a:rPr lang="en-US" altLang="en-US">
                <a:ea typeface="MS PGothic" charset="-128"/>
              </a:rPr>
              <a:t>Halo Exchange – the advection equation</a:t>
            </a:r>
          </a:p>
        </p:txBody>
      </p:sp>
      <p:sp>
        <p:nvSpPr>
          <p:cNvPr id="3" name="Content Placeholder 2"/>
          <p:cNvSpPr>
            <a:spLocks noGrp="1"/>
          </p:cNvSpPr>
          <p:nvPr>
            <p:ph idx="1"/>
          </p:nvPr>
        </p:nvSpPr>
        <p:spPr/>
        <p:txBody>
          <a:bodyPr/>
          <a:lstStyle/>
          <a:p>
            <a:pPr>
              <a:defRPr/>
            </a:pPr>
            <a:r>
              <a:rPr lang="en-US" sz="2000" dirty="0"/>
              <a:t>To evaluate the right hand side of </a:t>
            </a:r>
          </a:p>
          <a:p>
            <a:pPr>
              <a:defRPr/>
            </a:pPr>
            <a:endParaRPr lang="en-US" sz="2000" dirty="0"/>
          </a:p>
          <a:p>
            <a:pPr>
              <a:defRPr/>
            </a:pPr>
            <a:endParaRPr lang="en-US" sz="2000" dirty="0"/>
          </a:p>
          <a:p>
            <a:pPr>
              <a:defRPr/>
            </a:pPr>
            <a:endParaRPr lang="en-US" sz="2000" dirty="0"/>
          </a:p>
          <a:p>
            <a:pPr marL="0" indent="0">
              <a:buNone/>
              <a:defRPr/>
            </a:pPr>
            <a:r>
              <a:rPr lang="en-US" sz="2000" dirty="0"/>
              <a:t>    for process 0, some information is needed from process 1.  This information is provided through halo exchange</a:t>
            </a:r>
            <a:r>
              <a:rPr lang="en-US" dirty="0"/>
              <a:t>:</a:t>
            </a:r>
          </a:p>
        </p:txBody>
      </p:sp>
      <p:graphicFrame>
        <p:nvGraphicFramePr>
          <p:cNvPr id="36867" name="Object 3"/>
          <p:cNvGraphicFramePr>
            <a:graphicFrameLocks noChangeAspect="1"/>
          </p:cNvGraphicFramePr>
          <p:nvPr/>
        </p:nvGraphicFramePr>
        <p:xfrm>
          <a:off x="4066382" y="2172854"/>
          <a:ext cx="3962400" cy="1163638"/>
        </p:xfrm>
        <a:graphic>
          <a:graphicData uri="http://schemas.openxmlformats.org/presentationml/2006/ole">
            <mc:AlternateContent xmlns:mc="http://schemas.openxmlformats.org/markup-compatibility/2006">
              <mc:Choice xmlns:v="urn:schemas-microsoft-com:vml" Requires="v">
                <p:oleObj name="Equation" r:id="rId2" imgW="1600200" imgH="469900" progId="Equation.3">
                  <p:embed/>
                </p:oleObj>
              </mc:Choice>
              <mc:Fallback>
                <p:oleObj name="Equation" r:id="rId2" imgW="1600200" imgH="469900" progId="Equation.3">
                  <p:embed/>
                  <p:pic>
                    <p:nvPicPr>
                      <p:cNvPr id="3686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382" y="2172854"/>
                        <a:ext cx="39624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992563"/>
            <a:ext cx="6629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5"/>
          <p:cNvSpPr txBox="1">
            <a:spLocks noChangeArrowheads="1"/>
          </p:cNvSpPr>
          <p:nvPr/>
        </p:nvSpPr>
        <p:spPr bwMode="auto">
          <a:xfrm>
            <a:off x="8915401" y="2373529"/>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dirty="0"/>
              <a:t>(9.6)</a:t>
            </a:r>
          </a:p>
        </p:txBody>
      </p:sp>
    </p:spTree>
    <p:extLst>
      <p:ext uri="{BB962C8B-B14F-4D97-AF65-F5344CB8AC3E}">
        <p14:creationId xmlns:p14="http://schemas.microsoft.com/office/powerpoint/2010/main" val="61331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normAutofit/>
          </a:bodyPr>
          <a:lstStyle/>
          <a:p>
            <a:r>
              <a:rPr lang="en-US" altLang="en-US">
                <a:ea typeface="MS PGothic" charset="-128"/>
              </a:rPr>
              <a:t>Halo Exchange – the advection equation</a:t>
            </a:r>
          </a:p>
        </p:txBody>
      </p:sp>
      <p:pic>
        <p:nvPicPr>
          <p:cNvPr id="378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9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normAutofit/>
          </a:bodyPr>
          <a:lstStyle/>
          <a:p>
            <a:r>
              <a:rPr lang="en-US" altLang="en-US">
                <a:ea typeface="MS PGothic" charset="-128"/>
              </a:rPr>
              <a:t>Halo Exchange – Sparse Matrix Vector Multiplication</a:t>
            </a:r>
          </a:p>
        </p:txBody>
      </p:sp>
      <p:sp>
        <p:nvSpPr>
          <p:cNvPr id="3" name="Content Placeholder 2"/>
          <p:cNvSpPr>
            <a:spLocks noGrp="1"/>
          </p:cNvSpPr>
          <p:nvPr>
            <p:ph idx="1"/>
          </p:nvPr>
        </p:nvSpPr>
        <p:spPr>
          <a:xfrm>
            <a:off x="1828801" y="1752600"/>
            <a:ext cx="8380413" cy="4038600"/>
          </a:xfrm>
        </p:spPr>
        <p:txBody>
          <a:bodyPr>
            <a:normAutofit fontScale="92500" lnSpcReduction="20000"/>
          </a:bodyPr>
          <a:lstStyle/>
          <a:p>
            <a:pPr>
              <a:defRPr/>
            </a:pPr>
            <a:r>
              <a:rPr lang="en-US" dirty="0"/>
              <a:t>Parallel algorithms designed around halo exchange frequently show up not just in mesh based solvers but also in sparse linear algebra operations such as sparse matrix vector multiplication used in the HPCG benchmark.</a:t>
            </a:r>
          </a:p>
          <a:p>
            <a:pPr>
              <a:defRPr/>
            </a:pPr>
            <a:r>
              <a:rPr lang="en-US" dirty="0"/>
              <a:t> For a matrix of size N x N and vector of size N, matrix-vector multiplication is given by</a:t>
            </a:r>
          </a:p>
          <a:p>
            <a:pPr>
              <a:defRPr/>
            </a:pPr>
            <a:endParaRPr lang="en-US" dirty="0"/>
          </a:p>
          <a:p>
            <a:pPr>
              <a:defRPr/>
            </a:pPr>
            <a:endParaRPr lang="en-US" dirty="0"/>
          </a:p>
          <a:p>
            <a:pPr marL="0" indent="0">
              <a:buNone/>
              <a:defRPr/>
            </a:pPr>
            <a:r>
              <a:rPr lang="en-US" dirty="0"/>
              <a:t>    where </a:t>
            </a:r>
            <a:r>
              <a:rPr lang="en-US" dirty="0" err="1"/>
              <a:t>A</a:t>
            </a:r>
            <a:r>
              <a:rPr lang="en-US" baseline="-25000" dirty="0" err="1"/>
              <a:t>ij</a:t>
            </a:r>
            <a:r>
              <a:rPr lang="en-US" dirty="0"/>
              <a:t> is the (</a:t>
            </a:r>
            <a:r>
              <a:rPr lang="en-US" dirty="0" err="1"/>
              <a:t>i,j</a:t>
            </a:r>
            <a:r>
              <a:rPr lang="en-US" dirty="0"/>
              <a:t>)-</a:t>
            </a:r>
            <a:r>
              <a:rPr lang="en-US" dirty="0" err="1"/>
              <a:t>th</a:t>
            </a:r>
            <a:r>
              <a:rPr lang="en-US" dirty="0"/>
              <a:t> element of the matrix and </a:t>
            </a:r>
            <a:r>
              <a:rPr lang="en-US" dirty="0" err="1"/>
              <a:t>b</a:t>
            </a:r>
            <a:r>
              <a:rPr lang="en-US" baseline="-25000" dirty="0" err="1"/>
              <a:t>j</a:t>
            </a:r>
            <a:r>
              <a:rPr lang="en-US" dirty="0"/>
              <a:t> is the j-</a:t>
            </a:r>
            <a:r>
              <a:rPr lang="en-US" dirty="0" err="1"/>
              <a:t>th</a:t>
            </a:r>
            <a:r>
              <a:rPr lang="en-US" dirty="0"/>
              <a:t> element of the vector.</a:t>
            </a:r>
          </a:p>
          <a:p>
            <a:pPr marL="0" indent="0">
              <a:buNone/>
              <a:defRPr/>
            </a:pPr>
            <a:r>
              <a:rPr lang="en-US" dirty="0"/>
              <a:t> </a:t>
            </a:r>
          </a:p>
        </p:txBody>
      </p:sp>
      <p:graphicFrame>
        <p:nvGraphicFramePr>
          <p:cNvPr id="38915" name="Object 3"/>
          <p:cNvGraphicFramePr>
            <a:graphicFrameLocks noChangeAspect="1"/>
          </p:cNvGraphicFramePr>
          <p:nvPr>
            <p:extLst>
              <p:ext uri="{D42A27DB-BD31-4B8C-83A1-F6EECF244321}">
                <p14:modId xmlns:p14="http://schemas.microsoft.com/office/powerpoint/2010/main" val="926692168"/>
              </p:ext>
            </p:extLst>
          </p:nvPr>
        </p:nvGraphicFramePr>
        <p:xfrm>
          <a:off x="5045859" y="3615779"/>
          <a:ext cx="1298575" cy="850900"/>
        </p:xfrm>
        <a:graphic>
          <a:graphicData uri="http://schemas.openxmlformats.org/presentationml/2006/ole">
            <mc:AlternateContent xmlns:mc="http://schemas.openxmlformats.org/markup-compatibility/2006">
              <mc:Choice xmlns:v="urn:schemas-microsoft-com:vml" Requires="v">
                <p:oleObj name="Equation" r:id="rId2" imgW="736600" imgH="482600" progId="Equation.3">
                  <p:embed/>
                </p:oleObj>
              </mc:Choice>
              <mc:Fallback>
                <p:oleObj name="Equation" r:id="rId2" imgW="736600" imgH="482600" progId="Equation.3">
                  <p:embed/>
                  <p:pic>
                    <p:nvPicPr>
                      <p:cNvPr id="389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859" y="3615779"/>
                        <a:ext cx="12985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4829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normAutofit/>
          </a:bodyPr>
          <a:lstStyle/>
          <a:p>
            <a:r>
              <a:rPr lang="en-US" altLang="en-US">
                <a:ea typeface="MS PGothic" charset="-128"/>
              </a:rPr>
              <a:t>Halo Exchange – Sparse Matrix Vector Multiplication</a:t>
            </a:r>
          </a:p>
        </p:txBody>
      </p:sp>
      <p:sp>
        <p:nvSpPr>
          <p:cNvPr id="39938" name="Content Placeholder 2"/>
          <p:cNvSpPr>
            <a:spLocks noGrp="1"/>
          </p:cNvSpPr>
          <p:nvPr>
            <p:ph idx="1"/>
          </p:nvPr>
        </p:nvSpPr>
        <p:spPr/>
        <p:txBody>
          <a:bodyPr>
            <a:normAutofit/>
          </a:bodyPr>
          <a:lstStyle/>
          <a:p>
            <a:r>
              <a:rPr lang="en-US" altLang="en-US" sz="1800" dirty="0">
                <a:ea typeface="MS PGothic" charset="-128"/>
              </a:rPr>
              <a:t>For a sparse matrix most of the </a:t>
            </a:r>
            <a:r>
              <a:rPr lang="en-US" altLang="en-US" sz="1800" dirty="0" err="1">
                <a:ea typeface="MS PGothic" charset="-128"/>
              </a:rPr>
              <a:t>A</a:t>
            </a:r>
            <a:r>
              <a:rPr lang="en-US" altLang="en-US" sz="1800" baseline="-25000" dirty="0" err="1">
                <a:ea typeface="MS PGothic" charset="-128"/>
              </a:rPr>
              <a:t>ij</a:t>
            </a:r>
            <a:r>
              <a:rPr lang="en-US" altLang="en-US" sz="1800" dirty="0">
                <a:ea typeface="MS PGothic" charset="-128"/>
              </a:rPr>
              <a:t> values are zero suggesting that memory would not need to be allocated for every (</a:t>
            </a:r>
            <a:r>
              <a:rPr lang="en-US" altLang="en-US" sz="1800" dirty="0" err="1">
                <a:ea typeface="MS PGothic" charset="-128"/>
              </a:rPr>
              <a:t>i,j</a:t>
            </a:r>
            <a:r>
              <a:rPr lang="en-US" altLang="en-US" sz="1800" dirty="0">
                <a:ea typeface="MS PGothic" charset="-128"/>
              </a:rPr>
              <a:t>)-</a:t>
            </a:r>
            <a:r>
              <a:rPr lang="en-US" altLang="en-US" sz="1800" dirty="0" err="1">
                <a:ea typeface="MS PGothic" charset="-128"/>
              </a:rPr>
              <a:t>th</a:t>
            </a:r>
            <a:r>
              <a:rPr lang="en-US" altLang="en-US" sz="1800" dirty="0">
                <a:ea typeface="MS PGothic" charset="-128"/>
              </a:rPr>
              <a:t> element.</a:t>
            </a:r>
          </a:p>
          <a:p>
            <a:r>
              <a:rPr lang="en-US" altLang="en-US" sz="1800" dirty="0">
                <a:ea typeface="MS PGothic" charset="-128"/>
              </a:rPr>
              <a:t>To avoid storing or manipulating zero entries, the </a:t>
            </a:r>
            <a:r>
              <a:rPr lang="en-US" altLang="en-US" sz="1800" i="1" dirty="0">
                <a:ea typeface="MS PGothic" charset="-128"/>
              </a:rPr>
              <a:t>compressed sparse rows</a:t>
            </a:r>
            <a:r>
              <a:rPr lang="en-US" altLang="en-US" sz="1800" dirty="0">
                <a:ea typeface="MS PGothic" charset="-128"/>
              </a:rPr>
              <a:t> format is frequently used: </a:t>
            </a:r>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819400"/>
            <a:ext cx="4953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4"/>
          <p:cNvSpPr txBox="1">
            <a:spLocks noChangeArrowheads="1"/>
          </p:cNvSpPr>
          <p:nvPr/>
        </p:nvSpPr>
        <p:spPr bwMode="auto">
          <a:xfrm>
            <a:off x="7010400" y="2895601"/>
            <a:ext cx="3657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2000" i="0"/>
              <a:t>For each row, all nonzeros of that row are placed in contiguous memory.</a:t>
            </a:r>
          </a:p>
          <a:p>
            <a:endParaRPr lang="en-US" altLang="en-US" sz="2000" i="0"/>
          </a:p>
          <a:p>
            <a:r>
              <a:rPr lang="en-US" altLang="en-US" sz="2000" i="0"/>
              <a:t>In order to achieve data parallelism, the matrix and vector are partitioned into groups of rows assigned to each process.</a:t>
            </a:r>
          </a:p>
        </p:txBody>
      </p:sp>
    </p:spTree>
    <p:extLst>
      <p:ext uri="{BB962C8B-B14F-4D97-AF65-F5344CB8AC3E}">
        <p14:creationId xmlns:p14="http://schemas.microsoft.com/office/powerpoint/2010/main" val="1521143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normAutofit/>
          </a:bodyPr>
          <a:lstStyle/>
          <a:p>
            <a:r>
              <a:rPr lang="en-US" altLang="en-US">
                <a:ea typeface="MS PGothic" charset="-128"/>
              </a:rPr>
              <a:t>Halo Exchange – Sparse Matrix Vector Multiplication</a:t>
            </a:r>
          </a:p>
        </p:txBody>
      </p:sp>
      <p:sp>
        <p:nvSpPr>
          <p:cNvPr id="3" name="Content Placeholder 2"/>
          <p:cNvSpPr>
            <a:spLocks noGrp="1"/>
          </p:cNvSpPr>
          <p:nvPr>
            <p:ph idx="1"/>
          </p:nvPr>
        </p:nvSpPr>
        <p:spPr/>
        <p:txBody>
          <a:bodyPr>
            <a:normAutofit/>
          </a:bodyPr>
          <a:lstStyle/>
          <a:p>
            <a:pPr>
              <a:defRPr/>
            </a:pPr>
            <a:r>
              <a:rPr lang="en-US" sz="2000" dirty="0"/>
              <a:t>The compressed sparse format alters the matrix vector multiplication formula to reflect that zeros are no longer stored nor manipulated: </a:t>
            </a:r>
          </a:p>
          <a:p>
            <a:pPr>
              <a:defRPr/>
            </a:pPr>
            <a:endParaRPr lang="en-US" sz="2000" dirty="0"/>
          </a:p>
          <a:p>
            <a:pPr>
              <a:defRPr/>
            </a:pPr>
            <a:endParaRPr lang="en-US" sz="2000" dirty="0"/>
          </a:p>
          <a:p>
            <a:pPr marL="0" indent="0">
              <a:buNone/>
              <a:defRPr/>
            </a:pPr>
            <a:endParaRPr lang="en-US" sz="2000" dirty="0"/>
          </a:p>
          <a:p>
            <a:pPr marL="0" indent="0">
              <a:buNone/>
              <a:defRPr/>
            </a:pPr>
            <a:r>
              <a:rPr lang="en-US" sz="2000" dirty="0"/>
              <a:t>    where </a:t>
            </a:r>
            <a:r>
              <a:rPr lang="en-US" sz="2000" i="1" dirty="0" err="1"/>
              <a:t>n</a:t>
            </a:r>
            <a:r>
              <a:rPr lang="en-US" sz="2000" i="1" baseline="-25000" dirty="0" err="1"/>
              <a:t>i</a:t>
            </a:r>
            <a:r>
              <a:rPr lang="en-US" sz="2000" i="1" baseline="-25000" dirty="0"/>
              <a:t> </a:t>
            </a:r>
            <a:r>
              <a:rPr lang="en-US" sz="2000" dirty="0"/>
              <a:t>indicates the number of </a:t>
            </a:r>
            <a:r>
              <a:rPr lang="en-US" sz="2000" dirty="0" err="1"/>
              <a:t>nonzeros</a:t>
            </a:r>
            <a:r>
              <a:rPr lang="en-US" sz="2000" dirty="0"/>
              <a:t> for the </a:t>
            </a:r>
            <a:r>
              <a:rPr lang="en-US" sz="2000" dirty="0" err="1"/>
              <a:t>i-th</a:t>
            </a:r>
            <a:r>
              <a:rPr lang="en-US" sz="2000" dirty="0"/>
              <a:t> row.</a:t>
            </a:r>
          </a:p>
          <a:p>
            <a:pPr>
              <a:defRPr/>
            </a:pPr>
            <a:r>
              <a:rPr lang="en-US" sz="2000" dirty="0"/>
              <a:t> Because the rows for both matrix A and vector b are partitioned across several processes, some information will need to be exchanged to evaluate this expression over different sets of data.</a:t>
            </a:r>
          </a:p>
        </p:txBody>
      </p:sp>
      <p:graphicFrame>
        <p:nvGraphicFramePr>
          <p:cNvPr id="40963" name="Object 3"/>
          <p:cNvGraphicFramePr>
            <a:graphicFrameLocks noChangeAspect="1"/>
          </p:cNvGraphicFramePr>
          <p:nvPr/>
        </p:nvGraphicFramePr>
        <p:xfrm>
          <a:off x="5181600" y="2133600"/>
          <a:ext cx="1531938" cy="1003300"/>
        </p:xfrm>
        <a:graphic>
          <a:graphicData uri="http://schemas.openxmlformats.org/presentationml/2006/ole">
            <mc:AlternateContent xmlns:mc="http://schemas.openxmlformats.org/markup-compatibility/2006">
              <mc:Choice xmlns:v="urn:schemas-microsoft-com:vml" Requires="v">
                <p:oleObj name="Equation" r:id="rId2" imgW="736600" imgH="482600" progId="Equation.3">
                  <p:embed/>
                </p:oleObj>
              </mc:Choice>
              <mc:Fallback>
                <p:oleObj name="Equation" r:id="rId2" imgW="736600" imgH="482600" progId="Equation.3">
                  <p:embed/>
                  <p:pic>
                    <p:nvPicPr>
                      <p:cNvPr id="4096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133600"/>
                        <a:ext cx="153193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4" name="TextBox 4"/>
          <p:cNvSpPr txBox="1">
            <a:spLocks noChangeArrowheads="1"/>
          </p:cNvSpPr>
          <p:nvPr/>
        </p:nvSpPr>
        <p:spPr bwMode="auto">
          <a:xfrm>
            <a:off x="7162801" y="2362201"/>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(9.8)</a:t>
            </a:r>
          </a:p>
        </p:txBody>
      </p:sp>
    </p:spTree>
    <p:extLst>
      <p:ext uri="{BB962C8B-B14F-4D97-AF65-F5344CB8AC3E}">
        <p14:creationId xmlns:p14="http://schemas.microsoft.com/office/powerpoint/2010/main" val="69398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normAutofit/>
          </a:bodyPr>
          <a:lstStyle/>
          <a:p>
            <a:r>
              <a:rPr lang="en-US" altLang="en-US">
                <a:ea typeface="MS PGothic" charset="-128"/>
              </a:rPr>
              <a:t>Halo Exchange – Sparse Matrix Vector Multiplication</a:t>
            </a:r>
          </a:p>
        </p:txBody>
      </p:sp>
      <p:pic>
        <p:nvPicPr>
          <p:cNvPr id="41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47800"/>
            <a:ext cx="5791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75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altLang="en-US">
                <a:ea typeface="MS PGothic" charset="-128"/>
              </a:rPr>
              <a:t>Halo Exchange – Sparse Matrix Vector Multiplication</a:t>
            </a:r>
          </a:p>
        </p:txBody>
      </p:sp>
      <p:pic>
        <p:nvPicPr>
          <p:cNvPr id="430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47801"/>
            <a:ext cx="3081338"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002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1828800" y="0"/>
            <a:ext cx="8382000" cy="1143000"/>
          </a:xfrm>
        </p:spPr>
        <p:txBody>
          <a:bodyPr/>
          <a:lstStyle/>
          <a:p>
            <a:r>
              <a:rPr lang="en-US" altLang="en-US">
                <a:ea typeface="MS PGothic" charset="-128"/>
              </a:rPr>
              <a:t>Fork-Join</a:t>
            </a:r>
          </a:p>
        </p:txBody>
      </p:sp>
      <p:sp>
        <p:nvSpPr>
          <p:cNvPr id="7170" name="Content Placeholder 2"/>
          <p:cNvSpPr>
            <a:spLocks noGrp="1"/>
          </p:cNvSpPr>
          <p:nvPr>
            <p:ph idx="1"/>
          </p:nvPr>
        </p:nvSpPr>
        <p:spPr>
          <a:xfrm>
            <a:off x="1905001" y="914400"/>
            <a:ext cx="8380413" cy="4038600"/>
          </a:xfrm>
        </p:spPr>
        <p:txBody>
          <a:bodyPr>
            <a:normAutofit/>
          </a:bodyPr>
          <a:lstStyle/>
          <a:p>
            <a:r>
              <a:rPr lang="en-US" altLang="en-US" sz="2000" dirty="0">
                <a:ea typeface="MS PGothic" charset="-128"/>
              </a:rPr>
              <a:t>The fork-join parallel design pattern is a key component of the </a:t>
            </a:r>
            <a:r>
              <a:rPr lang="en-US" altLang="en-US" sz="2000" dirty="0" err="1">
                <a:ea typeface="MS PGothic" charset="-128"/>
              </a:rPr>
              <a:t>OpenMP</a:t>
            </a:r>
            <a:r>
              <a:rPr lang="en-US" altLang="en-US" sz="2000" dirty="0">
                <a:ea typeface="MS PGothic" charset="-128"/>
              </a:rPr>
              <a:t> execution model </a:t>
            </a:r>
          </a:p>
          <a:p>
            <a:r>
              <a:rPr lang="en-US" altLang="en-US" sz="2000" dirty="0">
                <a:ea typeface="MS PGothic" charset="-128"/>
              </a:rPr>
              <a:t>is frequently employed in programming models targeting shared memory parallelism </a:t>
            </a:r>
          </a:p>
          <a:p>
            <a:r>
              <a:rPr lang="en-US" altLang="en-US" sz="2000" dirty="0">
                <a:ea typeface="MS PGothic" charset="-128"/>
              </a:rPr>
              <a:t>In regions of a sequential algorithm where work can proceed concurrently, a group of lightweight concurrent operators frequently called “threads” are created to perform that work </a:t>
            </a:r>
          </a:p>
          <a:p>
            <a:r>
              <a:rPr lang="en-US" altLang="en-US" sz="2000" dirty="0">
                <a:ea typeface="MS PGothic" charset="-128"/>
              </a:rPr>
              <a:t>Once the work is completed, the results from each of these operators are accumulated during the “join” phase </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536633" y="3962400"/>
            <a:ext cx="4966335" cy="2462530"/>
          </a:xfrm>
          <a:prstGeom prst="rect">
            <a:avLst/>
          </a:prstGeom>
        </p:spPr>
      </p:pic>
    </p:spTree>
    <p:extLst>
      <p:ext uri="{BB962C8B-B14F-4D97-AF65-F5344CB8AC3E}">
        <p14:creationId xmlns:p14="http://schemas.microsoft.com/office/powerpoint/2010/main" val="1018183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a:ea typeface="MS PGothic" charset="-128"/>
              </a:rPr>
              <a:t>Permutation:  Cannon’s Algorithm</a:t>
            </a:r>
          </a:p>
        </p:txBody>
      </p:sp>
      <p:sp>
        <p:nvSpPr>
          <p:cNvPr id="44034" name="Content Placeholder 2"/>
          <p:cNvSpPr>
            <a:spLocks noGrp="1"/>
          </p:cNvSpPr>
          <p:nvPr>
            <p:ph idx="1"/>
          </p:nvPr>
        </p:nvSpPr>
        <p:spPr/>
        <p:txBody>
          <a:bodyPr>
            <a:normAutofit/>
          </a:bodyPr>
          <a:lstStyle/>
          <a:p>
            <a:r>
              <a:rPr lang="en-US" altLang="en-US">
                <a:ea typeface="MS PGothic" charset="-128"/>
              </a:rPr>
              <a:t>Among algorithms which rely upon a data parallelism approach where the same algorithm is applied to different data in order to extract concurrency, a certain subclass of problem relies upon iterative permutation routing operations to perform all-to-all operations iteratively. </a:t>
            </a:r>
          </a:p>
          <a:p>
            <a:r>
              <a:rPr lang="en-US" altLang="en-US">
                <a:ea typeface="MS PGothic" charset="-128"/>
              </a:rPr>
              <a:t>This type of parallel algorithm is very frequent used in applications requiring a linear algebra transpose operation or some type of matrix-matrix multiplication. </a:t>
            </a:r>
          </a:p>
          <a:p>
            <a:r>
              <a:rPr lang="en-US" altLang="en-US">
                <a:ea typeface="MS PGothic" charset="-128"/>
              </a:rPr>
              <a:t>Here we explore one such example:  Cannon’s algorithm for dense matrix-matrix.</a:t>
            </a:r>
          </a:p>
          <a:p>
            <a:endParaRPr lang="en-US" altLang="en-US">
              <a:ea typeface="MS PGothic" charset="-128"/>
            </a:endParaRPr>
          </a:p>
        </p:txBody>
      </p:sp>
    </p:spTree>
    <p:extLst>
      <p:ext uri="{BB962C8B-B14F-4D97-AF65-F5344CB8AC3E}">
        <p14:creationId xmlns:p14="http://schemas.microsoft.com/office/powerpoint/2010/main" val="119129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tLang="en-US">
                <a:ea typeface="MS PGothic" charset="-128"/>
              </a:rPr>
              <a:t>Cannon’s Algorithm</a:t>
            </a:r>
          </a:p>
        </p:txBody>
      </p:sp>
      <p:sp>
        <p:nvSpPr>
          <p:cNvPr id="3" name="Content Placeholder 2"/>
          <p:cNvSpPr>
            <a:spLocks noGrp="1"/>
          </p:cNvSpPr>
          <p:nvPr>
            <p:ph idx="1"/>
          </p:nvPr>
        </p:nvSpPr>
        <p:spPr/>
        <p:txBody>
          <a:bodyPr>
            <a:normAutofit/>
          </a:bodyPr>
          <a:lstStyle/>
          <a:p>
            <a:pPr>
              <a:defRPr/>
            </a:pPr>
            <a:r>
              <a:rPr lang="en-US" sz="2000" dirty="0"/>
              <a:t>Matrix-matrix multiplication for two N x N matrices A and B is given by:</a:t>
            </a:r>
          </a:p>
          <a:p>
            <a:pPr>
              <a:defRPr/>
            </a:pPr>
            <a:endParaRPr lang="en-US" sz="2000" dirty="0"/>
          </a:p>
          <a:p>
            <a:pPr>
              <a:defRPr/>
            </a:pPr>
            <a:endParaRPr lang="en-US" sz="2000" dirty="0"/>
          </a:p>
          <a:p>
            <a:pPr>
              <a:defRPr/>
            </a:pPr>
            <a:endParaRPr lang="en-US" sz="2000" dirty="0"/>
          </a:p>
          <a:p>
            <a:pPr>
              <a:defRPr/>
            </a:pPr>
            <a:endParaRPr lang="en-US" sz="2000" dirty="0"/>
          </a:p>
          <a:p>
            <a:pPr>
              <a:defRPr/>
            </a:pPr>
            <a:endParaRPr lang="en-US" sz="2000" dirty="0"/>
          </a:p>
          <a:p>
            <a:pPr>
              <a:defRPr/>
            </a:pPr>
            <a:endParaRPr lang="en-US" sz="2000" dirty="0"/>
          </a:p>
          <a:p>
            <a:pPr marL="0" indent="0">
              <a:buNone/>
              <a:defRPr/>
            </a:pPr>
            <a:r>
              <a:rPr lang="en-US" sz="2000" dirty="0"/>
              <a:t>    where the subscripts indicate the row and column index of the matrix entry.</a:t>
            </a:r>
          </a:p>
          <a:p>
            <a:pPr>
              <a:defRPr/>
            </a:pPr>
            <a:r>
              <a:rPr lang="en-US" sz="2000" dirty="0"/>
              <a:t>In order to create a parallel algorithm for this, a good place to start is a block algorithm that distributes sub-blocks of matrices A, B, and C among processes where each sub-block is of size N/</a:t>
            </a:r>
            <a:r>
              <a:rPr lang="en-US" sz="2000" i="1" dirty="0"/>
              <a:t>P</a:t>
            </a:r>
            <a:r>
              <a:rPr lang="en-US" sz="2000" dirty="0"/>
              <a:t> x N/</a:t>
            </a:r>
            <a:r>
              <a:rPr lang="en-US" sz="2000" i="1" dirty="0"/>
              <a:t>P</a:t>
            </a:r>
            <a:r>
              <a:rPr lang="en-US" sz="2000" dirty="0"/>
              <a:t> where P is the number of processes </a:t>
            </a:r>
          </a:p>
        </p:txBody>
      </p:sp>
      <p:graphicFrame>
        <p:nvGraphicFramePr>
          <p:cNvPr id="45059" name="Object 3"/>
          <p:cNvGraphicFramePr>
            <a:graphicFrameLocks noChangeAspect="1"/>
          </p:cNvGraphicFramePr>
          <p:nvPr>
            <p:extLst>
              <p:ext uri="{D42A27DB-BD31-4B8C-83A1-F6EECF244321}">
                <p14:modId xmlns:p14="http://schemas.microsoft.com/office/powerpoint/2010/main" val="2976408026"/>
              </p:ext>
            </p:extLst>
          </p:nvPr>
        </p:nvGraphicFramePr>
        <p:xfrm>
          <a:off x="2031528" y="2725124"/>
          <a:ext cx="7535863" cy="1143000"/>
        </p:xfrm>
        <a:graphic>
          <a:graphicData uri="http://schemas.openxmlformats.org/presentationml/2006/ole">
            <mc:AlternateContent xmlns:mc="http://schemas.openxmlformats.org/markup-compatibility/2006">
              <mc:Choice xmlns:v="urn:schemas-microsoft-com:vml" Requires="v">
                <p:oleObj name="Document" r:id="rId2" imgW="5486198" imgH="520681" progId="Word.Document.12">
                  <p:embed/>
                </p:oleObj>
              </mc:Choice>
              <mc:Fallback>
                <p:oleObj name="Document" r:id="rId2" imgW="5486198" imgH="520681" progId="Word.Document.12">
                  <p:embed/>
                  <p:pic>
                    <p:nvPicPr>
                      <p:cNvPr id="4505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528" y="2725124"/>
                        <a:ext cx="7535863" cy="1143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60697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a:ea typeface="MS PGothic" charset="-128"/>
              </a:rPr>
              <a:t>Cannon’s Algorithm</a:t>
            </a:r>
          </a:p>
        </p:txBody>
      </p:sp>
      <p:pic>
        <p:nvPicPr>
          <p:cNvPr id="4608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0"/>
            <a:ext cx="8153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Box 4"/>
          <p:cNvSpPr txBox="1">
            <a:spLocks noChangeArrowheads="1"/>
          </p:cNvSpPr>
          <p:nvPr/>
        </p:nvSpPr>
        <p:spPr bwMode="auto">
          <a:xfrm>
            <a:off x="1676400" y="1143000"/>
            <a:ext cx="876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distribute sub-blocks of A, B, and C among processes where each sub-block is of size N/P x N/P where P is the number of processes </a:t>
            </a:r>
          </a:p>
        </p:txBody>
      </p:sp>
    </p:spTree>
    <p:extLst>
      <p:ext uri="{BB962C8B-B14F-4D97-AF65-F5344CB8AC3E}">
        <p14:creationId xmlns:p14="http://schemas.microsoft.com/office/powerpoint/2010/main" val="1067252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a:ea typeface="MS PGothic" charset="-128"/>
              </a:rPr>
              <a:t>Cannon’s Algorithm</a:t>
            </a:r>
          </a:p>
        </p:txBody>
      </p:sp>
      <p:sp>
        <p:nvSpPr>
          <p:cNvPr id="47106" name="Content Placeholder 2"/>
          <p:cNvSpPr>
            <a:spLocks noGrp="1"/>
          </p:cNvSpPr>
          <p:nvPr>
            <p:ph idx="1"/>
          </p:nvPr>
        </p:nvSpPr>
        <p:spPr/>
        <p:txBody>
          <a:bodyPr>
            <a:normAutofit/>
          </a:bodyPr>
          <a:lstStyle/>
          <a:p>
            <a:r>
              <a:rPr lang="en-US" altLang="en-US" sz="2000" dirty="0">
                <a:ea typeface="MS PGothic" charset="-128"/>
              </a:rPr>
              <a:t>In order to compute the sub-block C</a:t>
            </a:r>
            <a:r>
              <a:rPr lang="en-US" altLang="en-US" sz="2000" baseline="-25000" dirty="0">
                <a:ea typeface="MS PGothic" charset="-128"/>
              </a:rPr>
              <a:t>11 </a:t>
            </a:r>
            <a:r>
              <a:rPr lang="en-US" altLang="en-US" sz="2000" dirty="0">
                <a:ea typeface="MS PGothic" charset="-128"/>
              </a:rPr>
              <a:t>of the matrix-matrix product of A*B would require computing several serial matrix-matrix products each of size N/</a:t>
            </a:r>
            <a:r>
              <a:rPr lang="en-US" altLang="en-US" sz="2000" dirty="0" err="1">
                <a:ea typeface="MS PGothic" charset="-128"/>
              </a:rPr>
              <a:t>sqrt</a:t>
            </a:r>
            <a:r>
              <a:rPr lang="en-US" altLang="en-US" sz="2000" dirty="0">
                <a:ea typeface="MS PGothic" charset="-128"/>
              </a:rPr>
              <a:t>(</a:t>
            </a:r>
            <a:r>
              <a:rPr lang="en-US" altLang="en-US" sz="2000" i="1" dirty="0">
                <a:ea typeface="MS PGothic" charset="-128"/>
              </a:rPr>
              <a:t>P)</a:t>
            </a:r>
            <a:r>
              <a:rPr lang="en-US" altLang="en-US" sz="2000" dirty="0">
                <a:ea typeface="MS PGothic" charset="-128"/>
              </a:rPr>
              <a:t> x N/</a:t>
            </a:r>
            <a:r>
              <a:rPr lang="en-US" altLang="en-US" sz="2000" dirty="0" err="1">
                <a:ea typeface="MS PGothic" charset="-128"/>
              </a:rPr>
              <a:t>sqrt</a:t>
            </a:r>
            <a:r>
              <a:rPr lang="en-US" altLang="en-US" sz="2000" dirty="0">
                <a:ea typeface="MS PGothic" charset="-128"/>
              </a:rPr>
              <a:t>(</a:t>
            </a:r>
            <a:r>
              <a:rPr lang="en-US" altLang="en-US" sz="2000" i="1" dirty="0">
                <a:ea typeface="MS PGothic" charset="-128"/>
              </a:rPr>
              <a:t>P)</a:t>
            </a:r>
            <a:r>
              <a:rPr lang="en-US" altLang="en-US" sz="2000" dirty="0">
                <a:ea typeface="MS PGothic" charset="-128"/>
              </a:rPr>
              <a:t> </a:t>
            </a:r>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760230"/>
            <a:ext cx="6858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843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en-US">
                <a:ea typeface="MS PGothic" charset="-128"/>
              </a:rPr>
              <a:t>Cannon’s Algorithm</a:t>
            </a:r>
          </a:p>
        </p:txBody>
      </p:sp>
      <p:sp>
        <p:nvSpPr>
          <p:cNvPr id="48130" name="Content Placeholder 2"/>
          <p:cNvSpPr>
            <a:spLocks noGrp="1"/>
          </p:cNvSpPr>
          <p:nvPr>
            <p:ph idx="1"/>
          </p:nvPr>
        </p:nvSpPr>
        <p:spPr/>
        <p:txBody>
          <a:bodyPr>
            <a:normAutofit/>
          </a:bodyPr>
          <a:lstStyle/>
          <a:p>
            <a:r>
              <a:rPr lang="en-US" altLang="en-US" sz="2000" dirty="0">
                <a:ea typeface="MS PGothic" charset="-128"/>
              </a:rPr>
              <a:t>Initially, sub-blocks are mapped to each process as illustrated:</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144" y="2209801"/>
            <a:ext cx="48117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573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en-US">
                <a:ea typeface="MS PGothic" charset="-128"/>
              </a:rPr>
              <a:t>Cannon’s Algorithm</a:t>
            </a:r>
          </a:p>
        </p:txBody>
      </p:sp>
      <p:sp>
        <p:nvSpPr>
          <p:cNvPr id="49154" name="Content Placeholder 2"/>
          <p:cNvSpPr>
            <a:spLocks noGrp="1"/>
          </p:cNvSpPr>
          <p:nvPr>
            <p:ph idx="1"/>
          </p:nvPr>
        </p:nvSpPr>
        <p:spPr/>
        <p:txBody>
          <a:bodyPr>
            <a:normAutofit/>
          </a:bodyPr>
          <a:lstStyle/>
          <a:p>
            <a:r>
              <a:rPr lang="en-US" altLang="en-US" sz="2000" dirty="0">
                <a:ea typeface="MS PGothic" charset="-128"/>
              </a:rPr>
              <a:t>To setup Cannon’s algorithm, the A sub-blocks are shifted to the left while the B sub-blocks are shifted up: </a:t>
            </a: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564" y="2362200"/>
            <a:ext cx="3657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682" y="2362200"/>
            <a:ext cx="3657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8598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a:ea typeface="MS PGothic" charset="-128"/>
              </a:rPr>
              <a:t>Cannon’s Algorithm</a:t>
            </a:r>
          </a:p>
        </p:txBody>
      </p:sp>
      <p:sp>
        <p:nvSpPr>
          <p:cNvPr id="50178" name="Content Placeholder 2"/>
          <p:cNvSpPr>
            <a:spLocks noGrp="1"/>
          </p:cNvSpPr>
          <p:nvPr>
            <p:ph idx="1"/>
          </p:nvPr>
        </p:nvSpPr>
        <p:spPr/>
        <p:txBody>
          <a:bodyPr/>
          <a:lstStyle/>
          <a:p>
            <a:r>
              <a:rPr lang="en-US" altLang="en-US" sz="2000" dirty="0">
                <a:ea typeface="MS PGothic" charset="-128"/>
              </a:rPr>
              <a:t>The layout of the matrix sub-blocks after performing the setup permutations</a:t>
            </a:r>
            <a:r>
              <a:rPr lang="en-US" altLang="en-US" dirty="0">
                <a:ea typeface="MS PGothic" charset="-128"/>
              </a:rPr>
              <a:t>:</a:t>
            </a: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133600"/>
            <a:ext cx="4800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06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a:ea typeface="MS PGothic" charset="-128"/>
              </a:rPr>
              <a:t>Cannon’s Algorithm</a:t>
            </a:r>
          </a:p>
        </p:txBody>
      </p:sp>
      <p:sp>
        <p:nvSpPr>
          <p:cNvPr id="3" name="Content Placeholder 2"/>
          <p:cNvSpPr>
            <a:spLocks noGrp="1"/>
          </p:cNvSpPr>
          <p:nvPr>
            <p:ph idx="1"/>
          </p:nvPr>
        </p:nvSpPr>
        <p:spPr/>
        <p:txBody>
          <a:bodyPr>
            <a:normAutofit/>
          </a:bodyPr>
          <a:lstStyle/>
          <a:p>
            <a:r>
              <a:rPr lang="en-US" altLang="en-US" sz="1800" dirty="0">
                <a:ea typeface="MS PGothic" charset="-128"/>
              </a:rPr>
              <a:t>Cannon’s algorithm consists of moving matrix sub-blocks so that for each iteration k from 0 to 3 matrix sub-blocks A</a:t>
            </a:r>
            <a:r>
              <a:rPr lang="en-US" altLang="en-US" sz="1800" baseline="-25000" dirty="0">
                <a:ea typeface="MS PGothic" charset="-128"/>
              </a:rPr>
              <a:t>i, (</a:t>
            </a:r>
            <a:r>
              <a:rPr lang="en-US" altLang="en-US" sz="1800" baseline="-25000" dirty="0" err="1">
                <a:ea typeface="MS PGothic" charset="-128"/>
              </a:rPr>
              <a:t>i+j+k</a:t>
            </a:r>
            <a:r>
              <a:rPr lang="en-US" altLang="en-US" sz="1800" baseline="-25000" dirty="0">
                <a:ea typeface="MS PGothic" charset="-128"/>
              </a:rPr>
              <a:t>)</a:t>
            </a:r>
            <a:r>
              <a:rPr lang="en-US" altLang="en-US" sz="1800" dirty="0">
                <a:ea typeface="MS PGothic" charset="-128"/>
              </a:rPr>
              <a:t> and B</a:t>
            </a:r>
            <a:r>
              <a:rPr lang="en-US" altLang="en-US" sz="1800" baseline="-25000" dirty="0">
                <a:ea typeface="MS PGothic" charset="-128"/>
              </a:rPr>
              <a:t> (</a:t>
            </a:r>
            <a:r>
              <a:rPr lang="en-US" altLang="en-US" sz="1800" baseline="-25000" dirty="0" err="1">
                <a:ea typeface="MS PGothic" charset="-128"/>
              </a:rPr>
              <a:t>i+j+k</a:t>
            </a:r>
            <a:r>
              <a:rPr lang="en-US" altLang="en-US" sz="1800" baseline="-25000" dirty="0">
                <a:ea typeface="MS PGothic" charset="-128"/>
              </a:rPr>
              <a:t>),j</a:t>
            </a:r>
            <a:r>
              <a:rPr lang="en-US" altLang="en-US" sz="1800" dirty="0">
                <a:ea typeface="MS PGothic" charset="-128"/>
              </a:rPr>
              <a:t> are located on the same process as </a:t>
            </a:r>
            <a:r>
              <a:rPr lang="en-US" altLang="en-US" sz="1800" dirty="0" err="1">
                <a:ea typeface="MS PGothic" charset="-128"/>
              </a:rPr>
              <a:t>C</a:t>
            </a:r>
            <a:r>
              <a:rPr lang="en-US" altLang="en-US" sz="1800" baseline="-25000" dirty="0" err="1">
                <a:ea typeface="MS PGothic" charset="-128"/>
              </a:rPr>
              <a:t>ij</a:t>
            </a:r>
            <a:r>
              <a:rPr lang="en-US" altLang="en-US" sz="1800" dirty="0">
                <a:ea typeface="MS PGothic" charset="-128"/>
              </a:rPr>
              <a:t>. </a:t>
            </a:r>
          </a:p>
          <a:p>
            <a:r>
              <a:rPr lang="en-US" altLang="en-US" sz="1800" dirty="0">
                <a:ea typeface="MS PGothic" charset="-128"/>
              </a:rPr>
              <a:t>For each iteration, the partial sum </a:t>
            </a:r>
          </a:p>
          <a:p>
            <a:pPr lvl="4"/>
            <a:endParaRPr lang="en-US" altLang="en-US" dirty="0">
              <a:ea typeface="MS PGothic" charset="-128"/>
            </a:endParaRPr>
          </a:p>
          <a:p>
            <a:pPr lvl="4"/>
            <a:endParaRPr lang="en-US" altLang="en-US" dirty="0">
              <a:ea typeface="MS PGothic" charset="-128"/>
            </a:endParaRPr>
          </a:p>
          <a:p>
            <a:pPr>
              <a:buFontTx/>
              <a:buNone/>
            </a:pPr>
            <a:r>
              <a:rPr lang="en-US" altLang="en-US" sz="1800" dirty="0">
                <a:ea typeface="MS PGothic" charset="-128"/>
              </a:rPr>
              <a:t>							(9.9)  </a:t>
            </a:r>
          </a:p>
          <a:p>
            <a:pPr>
              <a:buFontTx/>
              <a:buNone/>
            </a:pPr>
            <a:r>
              <a:rPr lang="en-US" altLang="en-US" sz="1800" dirty="0">
                <a:ea typeface="MS PGothic" charset="-128"/>
              </a:rPr>
              <a:t>      is accumulated to </a:t>
            </a:r>
            <a:r>
              <a:rPr lang="en-US" altLang="en-US" sz="1800" dirty="0" err="1">
                <a:ea typeface="MS PGothic" charset="-128"/>
              </a:rPr>
              <a:t>C</a:t>
            </a:r>
            <a:r>
              <a:rPr lang="en-US" altLang="en-US" sz="1800" baseline="-25000" dirty="0" err="1">
                <a:ea typeface="MS PGothic" charset="-128"/>
              </a:rPr>
              <a:t>ij</a:t>
            </a:r>
            <a:r>
              <a:rPr lang="en-US" altLang="en-US" sz="1800" dirty="0">
                <a:ea typeface="MS PGothic" charset="-128"/>
              </a:rPr>
              <a:t> where each sub-block matrix-matrix multiplication uses the serial matrix-matrix multiplication algorithm previously shown.</a:t>
            </a:r>
          </a:p>
          <a:p>
            <a:r>
              <a:rPr lang="en-US" altLang="en-US" sz="1800" dirty="0">
                <a:ea typeface="MS PGothic" charset="-128"/>
              </a:rPr>
              <a:t>  The sums in Eqn. 9.9,  </a:t>
            </a:r>
            <a:r>
              <a:rPr lang="en-US" altLang="en-US" sz="1800" i="1" dirty="0" err="1">
                <a:ea typeface="MS PGothic" charset="-128"/>
              </a:rPr>
              <a:t>i</a:t>
            </a:r>
            <a:r>
              <a:rPr lang="en-US" altLang="en-US" sz="1800" dirty="0" err="1">
                <a:ea typeface="MS PGothic" charset="-128"/>
              </a:rPr>
              <a:t>+</a:t>
            </a:r>
            <a:r>
              <a:rPr lang="en-US" altLang="en-US" sz="1800" i="1" dirty="0" err="1">
                <a:ea typeface="MS PGothic" charset="-128"/>
              </a:rPr>
              <a:t>j+k</a:t>
            </a:r>
            <a:r>
              <a:rPr lang="en-US" altLang="en-US" sz="1800" dirty="0">
                <a:ea typeface="MS PGothic" charset="-128"/>
              </a:rPr>
              <a:t> are modulus </a:t>
            </a:r>
            <a:r>
              <a:rPr lang="en-US" altLang="en-US" sz="1800" i="1" dirty="0">
                <a:ea typeface="MS PGothic" charset="-128"/>
              </a:rPr>
              <a:t>P</a:t>
            </a:r>
            <a:r>
              <a:rPr lang="en-US" altLang="en-US" sz="1800" dirty="0">
                <a:ea typeface="MS PGothic" charset="-128"/>
              </a:rPr>
              <a:t> (4 in this example).  Thus if </a:t>
            </a:r>
            <a:r>
              <a:rPr lang="en-US" altLang="en-US" sz="1800" i="1" dirty="0">
                <a:ea typeface="MS PGothic" charset="-128"/>
              </a:rPr>
              <a:t>(</a:t>
            </a:r>
            <a:r>
              <a:rPr lang="en-US" altLang="en-US" sz="1800" i="1" dirty="0" err="1">
                <a:ea typeface="MS PGothic" charset="-128"/>
              </a:rPr>
              <a:t>i+j+k</a:t>
            </a:r>
            <a:r>
              <a:rPr lang="en-US" altLang="en-US" sz="1800" i="1" dirty="0">
                <a:ea typeface="MS PGothic" charset="-128"/>
              </a:rPr>
              <a:t>) = 6</a:t>
            </a:r>
            <a:r>
              <a:rPr lang="en-US" altLang="en-US" sz="1800" dirty="0">
                <a:ea typeface="MS PGothic" charset="-128"/>
              </a:rPr>
              <a:t>, the index in the matrix would become 2.  </a:t>
            </a:r>
          </a:p>
          <a:p>
            <a:endParaRPr lang="en-US" altLang="en-US" sz="1800" dirty="0">
              <a:ea typeface="MS PGothic" charset="-128"/>
            </a:endParaRPr>
          </a:p>
        </p:txBody>
      </p:sp>
      <p:graphicFrame>
        <p:nvGraphicFramePr>
          <p:cNvPr id="51203" name="Object 4"/>
          <p:cNvGraphicFramePr>
            <a:graphicFrameLocks noChangeAspect="1"/>
          </p:cNvGraphicFramePr>
          <p:nvPr/>
        </p:nvGraphicFramePr>
        <p:xfrm>
          <a:off x="1981200" y="2971800"/>
          <a:ext cx="8153400" cy="381000"/>
        </p:xfrm>
        <a:graphic>
          <a:graphicData uri="http://schemas.openxmlformats.org/presentationml/2006/ole">
            <mc:AlternateContent xmlns:mc="http://schemas.openxmlformats.org/markup-compatibility/2006">
              <mc:Choice xmlns:v="urn:schemas-microsoft-com:vml" Requires="v">
                <p:oleObj name="Document" r:id="rId2" imgW="5486198" imgH="203193" progId="Word.Document.12">
                  <p:embed/>
                </p:oleObj>
              </mc:Choice>
              <mc:Fallback>
                <p:oleObj name="Document" r:id="rId2" imgW="5486198" imgH="203193" progId="Word.Document.12">
                  <p:embed/>
                  <p:pic>
                    <p:nvPicPr>
                      <p:cNvPr id="5120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815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0746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en-US">
                <a:ea typeface="MS PGothic" charset="-128"/>
              </a:rPr>
              <a:t>Cannon’s Algorithm</a:t>
            </a:r>
          </a:p>
        </p:txBody>
      </p:sp>
      <p:sp>
        <p:nvSpPr>
          <p:cNvPr id="52226" name="Content Placeholder 2"/>
          <p:cNvSpPr>
            <a:spLocks noGrp="1"/>
          </p:cNvSpPr>
          <p:nvPr>
            <p:ph idx="1"/>
          </p:nvPr>
        </p:nvSpPr>
        <p:spPr/>
        <p:txBody>
          <a:bodyPr>
            <a:normAutofit/>
          </a:bodyPr>
          <a:lstStyle/>
          <a:p>
            <a:r>
              <a:rPr lang="en-US" altLang="en-US" sz="2000" dirty="0">
                <a:ea typeface="MS PGothic" charset="-128"/>
              </a:rPr>
              <a:t>For k=0, Cannon’s algorithm has already been setup. </a:t>
            </a:r>
          </a:p>
          <a:p>
            <a:r>
              <a:rPr lang="en-US" altLang="en-US" sz="2000" dirty="0">
                <a:ea typeface="MS PGothic" charset="-128"/>
              </a:rPr>
              <a:t>For every subsequent iteration of k, the A matrices have to be shifted once left and the B matrices have to be shifted up once to satisfy the condition of Eqn. 9.9 and compute the partial sum. </a:t>
            </a: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2971801"/>
            <a:ext cx="368617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2971800"/>
            <a:ext cx="34464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1963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828800" y="0"/>
            <a:ext cx="8382000" cy="1143000"/>
          </a:xfrm>
        </p:spPr>
        <p:txBody>
          <a:bodyPr/>
          <a:lstStyle/>
          <a:p>
            <a:r>
              <a:rPr lang="en-US" altLang="en-US">
                <a:ea typeface="MS PGothic" charset="-128"/>
              </a:rPr>
              <a:t>Cannon’s Algorithm</a:t>
            </a:r>
          </a:p>
        </p:txBody>
      </p:sp>
      <p:sp>
        <p:nvSpPr>
          <p:cNvPr id="53250" name="Content Placeholder 2"/>
          <p:cNvSpPr>
            <a:spLocks noGrp="1"/>
          </p:cNvSpPr>
          <p:nvPr>
            <p:ph idx="1"/>
          </p:nvPr>
        </p:nvSpPr>
        <p:spPr>
          <a:xfrm>
            <a:off x="1676401" y="838200"/>
            <a:ext cx="8380413" cy="4038600"/>
          </a:xfrm>
        </p:spPr>
        <p:txBody>
          <a:bodyPr>
            <a:normAutofit/>
          </a:bodyPr>
          <a:lstStyle/>
          <a:p>
            <a:r>
              <a:rPr lang="en-US" altLang="en-US" sz="1800" dirty="0">
                <a:ea typeface="MS PGothic" charset="-128"/>
              </a:rPr>
              <a:t>After </a:t>
            </a:r>
            <a:r>
              <a:rPr lang="en-US" altLang="en-US" sz="1800" i="1" dirty="0">
                <a:ea typeface="MS PGothic" charset="-128"/>
              </a:rPr>
              <a:t>P</a:t>
            </a:r>
            <a:r>
              <a:rPr lang="en-US" altLang="en-US" sz="1800" dirty="0">
                <a:ea typeface="MS PGothic" charset="-128"/>
              </a:rPr>
              <a:t> iterations of k, the matrix-matrix product has been computed.   The resulting matrices for each of the k iterations for P=4 are shown:</a:t>
            </a:r>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24001"/>
            <a:ext cx="267493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1600200"/>
            <a:ext cx="263207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210051"/>
            <a:ext cx="26035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1" y="4276726"/>
            <a:ext cx="2544763"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95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1828800" y="152400"/>
            <a:ext cx="8382000" cy="1143000"/>
          </a:xfrm>
        </p:spPr>
        <p:txBody>
          <a:bodyPr/>
          <a:lstStyle/>
          <a:p>
            <a:r>
              <a:rPr lang="en-US" altLang="en-US">
                <a:ea typeface="MS PGothic" charset="-128"/>
              </a:rPr>
              <a:t>Fork-Join Example</a:t>
            </a:r>
          </a:p>
        </p:txBody>
      </p:sp>
      <p:sp>
        <p:nvSpPr>
          <p:cNvPr id="8196" name="TextBox 5"/>
          <p:cNvSpPr txBox="1">
            <a:spLocks noChangeArrowheads="1"/>
          </p:cNvSpPr>
          <p:nvPr/>
        </p:nvSpPr>
        <p:spPr bwMode="auto">
          <a:xfrm>
            <a:off x="1828800" y="1660892"/>
            <a:ext cx="8509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sz="2000" dirty="0"/>
              <a:t>A previously initialized array b is added to another expression to initialize array a.   Because each work element in the for-loop (see line 3) is independent of every other element, the work in this loop can proceed concurrently.  Consequently, a parallel for-loop construct is added in line 1.</a:t>
            </a:r>
            <a:endParaRPr lang="en-US" altLang="en-US" sz="200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967866" y="3962401"/>
            <a:ext cx="3137535" cy="658495"/>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5105400" y="3208655"/>
            <a:ext cx="5486400" cy="2824480"/>
          </a:xfrm>
          <a:prstGeom prst="rect">
            <a:avLst/>
          </a:prstGeom>
        </p:spPr>
      </p:pic>
    </p:spTree>
    <p:extLst>
      <p:ext uri="{BB962C8B-B14F-4D97-AF65-F5344CB8AC3E}">
        <p14:creationId xmlns:p14="http://schemas.microsoft.com/office/powerpoint/2010/main" val="1453107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en-US">
                <a:ea typeface="MS PGothic" charset="-128"/>
              </a:rPr>
              <a:t>Cannon’s Algorithm</a:t>
            </a:r>
          </a:p>
        </p:txBody>
      </p:sp>
      <p:pic>
        <p:nvPicPr>
          <p:cNvPr id="542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143001"/>
            <a:ext cx="289560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201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en-US">
                <a:ea typeface="MS PGothic" charset="-128"/>
              </a:rPr>
              <a:t>Task Dataflow: Breadth first search</a:t>
            </a:r>
          </a:p>
        </p:txBody>
      </p:sp>
      <p:sp>
        <p:nvSpPr>
          <p:cNvPr id="55298" name="Content Placeholder 2"/>
          <p:cNvSpPr>
            <a:spLocks noGrp="1"/>
          </p:cNvSpPr>
          <p:nvPr>
            <p:ph idx="1"/>
          </p:nvPr>
        </p:nvSpPr>
        <p:spPr/>
        <p:txBody>
          <a:bodyPr>
            <a:normAutofit/>
          </a:bodyPr>
          <a:lstStyle/>
          <a:p>
            <a:r>
              <a:rPr lang="en-US" altLang="en-US" sz="1800" dirty="0">
                <a:ea typeface="MS PGothic" charset="-128"/>
              </a:rPr>
              <a:t>The breadth first search algorithm is used for traversing graph data structures and is a key component of the Graph500 benchmark </a:t>
            </a:r>
          </a:p>
          <a:p>
            <a:r>
              <a:rPr lang="en-US" altLang="en-US" sz="1800" dirty="0">
                <a:ea typeface="MS PGothic" charset="-128"/>
              </a:rPr>
              <a:t>A particular root vertex is given to the algorithm to start traversing the graph data structure. </a:t>
            </a:r>
          </a:p>
          <a:p>
            <a:r>
              <a:rPr lang="en-US" altLang="en-US" sz="1800" dirty="0">
                <a:ea typeface="MS PGothic" charset="-128"/>
              </a:rPr>
              <a:t>Each adjacent vertex to the root is then traversed and so on thereby establishing the level (or distance) of every vertex from the root. </a:t>
            </a:r>
          </a:p>
          <a:p>
            <a:endParaRPr lang="en-US" altLang="en-US" sz="1800" dirty="0">
              <a:ea typeface="MS PGothic" charset="-128"/>
            </a:endParaRPr>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429001"/>
            <a:ext cx="4114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878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en-US">
                <a:ea typeface="MS PGothic" charset="-128"/>
              </a:rPr>
              <a:t>Task Dataflow: Breadth first search</a:t>
            </a:r>
          </a:p>
        </p:txBody>
      </p:sp>
      <p:sp>
        <p:nvSpPr>
          <p:cNvPr id="56322" name="Content Placeholder 2"/>
          <p:cNvSpPr>
            <a:spLocks noGrp="1"/>
          </p:cNvSpPr>
          <p:nvPr>
            <p:ph idx="1"/>
          </p:nvPr>
        </p:nvSpPr>
        <p:spPr/>
        <p:txBody>
          <a:bodyPr/>
          <a:lstStyle/>
          <a:p>
            <a:r>
              <a:rPr lang="en-US" altLang="en-US" sz="2000" dirty="0">
                <a:ea typeface="MS PGothic" charset="-128"/>
              </a:rPr>
              <a:t>While any parallel algorithm can be expressed as a graph of dependencies, many algorithms that explore graphs themselves are naturally expressed as task dataflow to maximize concurrency.</a:t>
            </a:r>
          </a:p>
          <a:p>
            <a:r>
              <a:rPr lang="en-US" altLang="en-US" sz="2000" dirty="0">
                <a:ea typeface="MS PGothic" charset="-128"/>
              </a:rPr>
              <a:t>We use standard parallel breadth first search algorithm as one such </a:t>
            </a:r>
            <a:r>
              <a:rPr lang="en-US" altLang="en-US" dirty="0">
                <a:ea typeface="MS PGothic" charset="-128"/>
              </a:rPr>
              <a:t>example:</a:t>
            </a:r>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048000"/>
            <a:ext cx="4648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4"/>
          <p:cNvSpPr txBox="1">
            <a:spLocks noChangeArrowheads="1"/>
          </p:cNvSpPr>
          <p:nvPr/>
        </p:nvSpPr>
        <p:spPr bwMode="auto">
          <a:xfrm>
            <a:off x="7162800" y="3352800"/>
            <a:ext cx="3352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2000"/>
              <a:t>Each vertex list is partitioned by process with its edge list </a:t>
            </a:r>
          </a:p>
        </p:txBody>
      </p:sp>
    </p:spTree>
    <p:extLst>
      <p:ext uri="{BB962C8B-B14F-4D97-AF65-F5344CB8AC3E}">
        <p14:creationId xmlns:p14="http://schemas.microsoft.com/office/powerpoint/2010/main" val="1223346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tLang="en-US">
                <a:ea typeface="MS PGothic" charset="-128"/>
              </a:rPr>
              <a:t>Breadth first search</a:t>
            </a:r>
          </a:p>
        </p:txBody>
      </p:sp>
      <p:pic>
        <p:nvPicPr>
          <p:cNvPr id="573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524000"/>
            <a:ext cx="62071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Box 4"/>
          <p:cNvSpPr txBox="1">
            <a:spLocks noChangeArrowheads="1"/>
          </p:cNvSpPr>
          <p:nvPr/>
        </p:nvSpPr>
        <p:spPr bwMode="auto">
          <a:xfrm>
            <a:off x="8153400" y="1981200"/>
            <a:ext cx="2286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For each vertex, associate a parent vertex and a binary flag indicating if the vertex has been visited </a:t>
            </a:r>
          </a:p>
        </p:txBody>
      </p:sp>
    </p:spTree>
    <p:extLst>
      <p:ext uri="{BB962C8B-B14F-4D97-AF65-F5344CB8AC3E}">
        <p14:creationId xmlns:p14="http://schemas.microsoft.com/office/powerpoint/2010/main" val="776155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en-US">
                <a:ea typeface="MS PGothic" charset="-128"/>
              </a:rPr>
              <a:t>Breadth first search</a:t>
            </a:r>
          </a:p>
        </p:txBody>
      </p:sp>
      <p:pic>
        <p:nvPicPr>
          <p:cNvPr id="583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47800"/>
            <a:ext cx="6096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2"/>
          <p:cNvSpPr>
            <a:spLocks noChangeArrowheads="1"/>
          </p:cNvSpPr>
          <p:nvPr/>
        </p:nvSpPr>
        <p:spPr bwMode="auto">
          <a:xfrm>
            <a:off x="7924800" y="18288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On each process, scan if new vertices are visited </a:t>
            </a:r>
          </a:p>
        </p:txBody>
      </p:sp>
    </p:spTree>
    <p:extLst>
      <p:ext uri="{BB962C8B-B14F-4D97-AF65-F5344CB8AC3E}">
        <p14:creationId xmlns:p14="http://schemas.microsoft.com/office/powerpoint/2010/main" val="1029951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en-US">
                <a:ea typeface="MS PGothic" charset="-128"/>
              </a:rPr>
              <a:t>Breadth first search</a:t>
            </a:r>
          </a:p>
        </p:txBody>
      </p:sp>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6019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3"/>
          <p:cNvSpPr>
            <a:spLocks noChangeArrowheads="1"/>
          </p:cNvSpPr>
          <p:nvPr/>
        </p:nvSpPr>
        <p:spPr bwMode="auto">
          <a:xfrm>
            <a:off x="7772400" y="1676401"/>
            <a:ext cx="3048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For each process new vertex visited, follow the edge list and if the vertex is unvisited, set the parent and set to visited </a:t>
            </a:r>
          </a:p>
        </p:txBody>
      </p:sp>
    </p:spTree>
    <p:extLst>
      <p:ext uri="{BB962C8B-B14F-4D97-AF65-F5344CB8AC3E}">
        <p14:creationId xmlns:p14="http://schemas.microsoft.com/office/powerpoint/2010/main" val="1669573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a:ea typeface="MS PGothic" charset="-128"/>
              </a:rPr>
              <a:t>Breadth first search</a:t>
            </a:r>
          </a:p>
        </p:txBody>
      </p:sp>
      <p:sp>
        <p:nvSpPr>
          <p:cNvPr id="60418" name="TextBox 2"/>
          <p:cNvSpPr txBox="1">
            <a:spLocks noChangeArrowheads="1"/>
          </p:cNvSpPr>
          <p:nvPr/>
        </p:nvSpPr>
        <p:spPr bwMode="auto">
          <a:xfrm>
            <a:off x="2286000" y="1066800"/>
            <a:ext cx="7162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i="0"/>
              <a:t>Level-wise iteration is enforced with two global barriers per level thereby ensuring no out-of-order traversals occur between processes.</a:t>
            </a:r>
          </a:p>
          <a:p>
            <a:pPr>
              <a:buFont typeface="Arial" charset="0"/>
              <a:buChar char="•"/>
            </a:pPr>
            <a:r>
              <a:rPr lang="en-US" altLang="en-US" i="0"/>
              <a:t>An allreduce operation at the checks to see if the algorithm has finished </a:t>
            </a:r>
          </a:p>
          <a:p>
            <a:pPr>
              <a:buFont typeface="Arial" charset="0"/>
              <a:buChar char="•"/>
            </a:pPr>
            <a:r>
              <a:rPr lang="en-US" altLang="en-US" i="0"/>
              <a:t>The concurrency of this breadth first search parallel algorithm is naturally tied to the edge list and the traversal tasks that result from these traversing these edges. </a:t>
            </a:r>
          </a:p>
          <a:p>
            <a:pPr>
              <a:buFont typeface="Arial" charset="0"/>
              <a:buChar char="•"/>
            </a:pPr>
            <a:r>
              <a:rPr lang="en-US" altLang="en-US" i="0"/>
              <a:t>While many parallel algorithms could be recast as task dataflow parallelism, graph and knowledge management applications tend to be naturally expressed using this parallel model. </a:t>
            </a:r>
          </a:p>
          <a:p>
            <a:pPr>
              <a:buFont typeface="Arial" charset="0"/>
              <a:buChar char="•"/>
            </a:pPr>
            <a:endParaRPr lang="en-US" altLang="en-US" i="0"/>
          </a:p>
          <a:p>
            <a:pPr>
              <a:buFont typeface="Arial" charset="0"/>
              <a:buChar char="•"/>
            </a:pPr>
            <a:endParaRPr lang="en-US" altLang="en-US" i="0"/>
          </a:p>
        </p:txBody>
      </p:sp>
    </p:spTree>
    <p:extLst>
      <p:ext uri="{BB962C8B-B14F-4D97-AF65-F5344CB8AC3E}">
        <p14:creationId xmlns:p14="http://schemas.microsoft.com/office/powerpoint/2010/main" val="1494196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7A53-CAD3-4002-84DF-F2D207F948B9}"/>
              </a:ext>
            </a:extLst>
          </p:cNvPr>
          <p:cNvSpPr>
            <a:spLocks noGrp="1"/>
          </p:cNvSpPr>
          <p:nvPr>
            <p:ph type="title"/>
          </p:nvPr>
        </p:nvSpPr>
        <p:spPr/>
        <p:txBody>
          <a:bodyPr/>
          <a:lstStyle/>
          <a:p>
            <a:r>
              <a:rPr lang="en-CA" dirty="0"/>
              <a:t>Parallel Algorithms</a:t>
            </a:r>
          </a:p>
        </p:txBody>
      </p:sp>
      <p:graphicFrame>
        <p:nvGraphicFramePr>
          <p:cNvPr id="4" name="Content Placeholder 3">
            <a:extLst>
              <a:ext uri="{FF2B5EF4-FFF2-40B4-BE49-F238E27FC236}">
                <a16:creationId xmlns:a16="http://schemas.microsoft.com/office/drawing/2014/main" id="{9C64788E-F467-47C0-B7EE-3B6518377EA6}"/>
              </a:ext>
            </a:extLst>
          </p:cNvPr>
          <p:cNvGraphicFramePr>
            <a:graphicFrameLocks noGrp="1" noChangeAspect="1"/>
          </p:cNvGraphicFramePr>
          <p:nvPr>
            <p:ph idx="1"/>
            <p:extLst>
              <p:ext uri="{D42A27DB-BD31-4B8C-83A1-F6EECF244321}">
                <p14:modId xmlns:p14="http://schemas.microsoft.com/office/powerpoint/2010/main" val="3374717484"/>
              </p:ext>
            </p:extLst>
          </p:nvPr>
        </p:nvGraphicFramePr>
        <p:xfrm>
          <a:off x="723899" y="1597818"/>
          <a:ext cx="10494909" cy="3850481"/>
        </p:xfrm>
        <a:graphic>
          <a:graphicData uri="http://schemas.openxmlformats.org/presentationml/2006/ole">
            <mc:AlternateContent xmlns:mc="http://schemas.openxmlformats.org/markup-compatibility/2006">
              <mc:Choice xmlns:v="urn:schemas-microsoft-com:vml" Requires="v">
                <p:oleObj name="Document" r:id="rId2" imgW="5676691" imgH="2082723" progId="Word.Document.12">
                  <p:embed/>
                </p:oleObj>
              </mc:Choice>
              <mc:Fallback>
                <p:oleObj name="Document" r:id="rId2" imgW="5676691" imgH="2082723" progId="Word.Document.12">
                  <p:embed/>
                  <p:pic>
                    <p:nvPicPr>
                      <p:cNvPr id="4" name="Content Placeholder 3">
                        <a:extLst>
                          <a:ext uri="{FF2B5EF4-FFF2-40B4-BE49-F238E27FC236}">
                            <a16:creationId xmlns:a16="http://schemas.microsoft.com/office/drawing/2014/main" id="{9C64788E-F467-47C0-B7EE-3B6518377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1597818"/>
                        <a:ext cx="10494909" cy="38504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75040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4BA-BB8F-4B39-8BB2-B5EFB4578EAC}"/>
              </a:ext>
            </a:extLst>
          </p:cNvPr>
          <p:cNvSpPr>
            <a:spLocks noGrp="1"/>
          </p:cNvSpPr>
          <p:nvPr>
            <p:ph type="title"/>
          </p:nvPr>
        </p:nvSpPr>
        <p:spPr/>
        <p:txBody>
          <a:bodyPr/>
          <a:lstStyle/>
          <a:p>
            <a:r>
              <a:rPr lang="en-GB" dirty="0"/>
              <a:t>Fork Join</a:t>
            </a:r>
          </a:p>
        </p:txBody>
      </p:sp>
      <p:pic>
        <p:nvPicPr>
          <p:cNvPr id="4" name="Content Placeholder 3">
            <a:extLst>
              <a:ext uri="{FF2B5EF4-FFF2-40B4-BE49-F238E27FC236}">
                <a16:creationId xmlns:a16="http://schemas.microsoft.com/office/drawing/2014/main" id="{99D555B3-F539-40A0-8A64-3F9C110798C2}"/>
              </a:ext>
            </a:extLst>
          </p:cNvPr>
          <p:cNvPicPr>
            <a:picLocks noGrp="1" noChangeAspect="1"/>
          </p:cNvPicPr>
          <p:nvPr>
            <p:ph idx="1"/>
          </p:nvPr>
        </p:nvPicPr>
        <p:blipFill>
          <a:blip r:embed="rId3"/>
          <a:stretch>
            <a:fillRect/>
          </a:stretch>
        </p:blipFill>
        <p:spPr>
          <a:xfrm>
            <a:off x="838200" y="1878685"/>
            <a:ext cx="10515600" cy="4245218"/>
          </a:xfrm>
          <a:prstGeom prst="rect">
            <a:avLst/>
          </a:prstGeom>
        </p:spPr>
      </p:pic>
    </p:spTree>
    <p:extLst>
      <p:ext uri="{BB962C8B-B14F-4D97-AF65-F5344CB8AC3E}">
        <p14:creationId xmlns:p14="http://schemas.microsoft.com/office/powerpoint/2010/main" val="2650723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4ED6-0CE3-4E58-90E2-C888B8C618B2}"/>
              </a:ext>
            </a:extLst>
          </p:cNvPr>
          <p:cNvSpPr>
            <a:spLocks noGrp="1"/>
          </p:cNvSpPr>
          <p:nvPr>
            <p:ph type="title"/>
          </p:nvPr>
        </p:nvSpPr>
        <p:spPr/>
        <p:txBody>
          <a:bodyPr/>
          <a:lstStyle/>
          <a:p>
            <a:endParaRPr lang="en-GB"/>
          </a:p>
        </p:txBody>
      </p:sp>
      <p:pic>
        <p:nvPicPr>
          <p:cNvPr id="12290" name="Picture 2" descr="fork-join">
            <a:extLst>
              <a:ext uri="{FF2B5EF4-FFF2-40B4-BE49-F238E27FC236}">
                <a16:creationId xmlns:a16="http://schemas.microsoft.com/office/drawing/2014/main" id="{4CB234E1-116D-4700-9497-E3CFF509946A}"/>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81375" y="1929606"/>
            <a:ext cx="54292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90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altLang="en-US">
                <a:ea typeface="MS PGothic" charset="-128"/>
              </a:rPr>
              <a:t>Divide and Conquer</a:t>
            </a:r>
          </a:p>
        </p:txBody>
      </p:sp>
      <p:sp>
        <p:nvSpPr>
          <p:cNvPr id="9218" name="Content Placeholder 2"/>
          <p:cNvSpPr>
            <a:spLocks noGrp="1"/>
          </p:cNvSpPr>
          <p:nvPr>
            <p:ph idx="1"/>
          </p:nvPr>
        </p:nvSpPr>
        <p:spPr/>
        <p:txBody>
          <a:bodyPr>
            <a:normAutofit fontScale="85000" lnSpcReduction="20000"/>
          </a:bodyPr>
          <a:lstStyle/>
          <a:p>
            <a:r>
              <a:rPr lang="en-US" altLang="en-US">
                <a:ea typeface="MS PGothic" charset="-128"/>
              </a:rPr>
              <a:t>Algorithms denoted as “divide and conquer” break a problem into smaller sub-problems that share similar enough algorithmic properties to the original problem that they can in turn also be subdivided </a:t>
            </a:r>
          </a:p>
          <a:p>
            <a:r>
              <a:rPr lang="en-US" altLang="en-US">
                <a:ea typeface="MS PGothic" charset="-128"/>
              </a:rPr>
              <a:t>Using recursion, the larger problem is broken down into small enough pieces that it can be easily solved with minimal computation. </a:t>
            </a:r>
          </a:p>
          <a:p>
            <a:r>
              <a:rPr lang="en-US" altLang="en-US">
                <a:ea typeface="MS PGothic" charset="-128"/>
              </a:rPr>
              <a:t>Because the original problem has been broken down into several smaller computations that are independent of one another, there is a natural concurrency for exploiting parallel computation resources </a:t>
            </a:r>
          </a:p>
          <a:p>
            <a:r>
              <a:rPr lang="en-US" altLang="en-US">
                <a:ea typeface="MS PGothic" charset="-128"/>
              </a:rPr>
              <a:t>Frequently, divide and conquer type algorithms are also naturally parallel algorithms because of this concurrency and, like fork-join type algorithms, can perform very well on shared memory architectures </a:t>
            </a:r>
          </a:p>
          <a:p>
            <a:r>
              <a:rPr lang="en-US" altLang="en-US">
                <a:ea typeface="MS PGothic" charset="-128"/>
              </a:rPr>
              <a:t>On distributed memory architectures, however, network latency and load imbalance can complicate the direct application of divide and conquer type algorithms.</a:t>
            </a:r>
          </a:p>
          <a:p>
            <a:endParaRPr lang="en-US" altLang="en-US">
              <a:ea typeface="MS PGothic" charset="-128"/>
            </a:endParaRPr>
          </a:p>
        </p:txBody>
      </p:sp>
    </p:spTree>
    <p:extLst>
      <p:ext uri="{BB962C8B-B14F-4D97-AF65-F5344CB8AC3E}">
        <p14:creationId xmlns:p14="http://schemas.microsoft.com/office/powerpoint/2010/main" val="1198307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179B-F2A5-4E16-BF28-7139D86C338B}"/>
              </a:ext>
            </a:extLst>
          </p:cNvPr>
          <p:cNvSpPr>
            <a:spLocks noGrp="1"/>
          </p:cNvSpPr>
          <p:nvPr>
            <p:ph type="title"/>
          </p:nvPr>
        </p:nvSpPr>
        <p:spPr/>
        <p:txBody>
          <a:bodyPr/>
          <a:lstStyle/>
          <a:p>
            <a:r>
              <a:rPr lang="en-GB" dirty="0"/>
              <a:t>Divide-and-Conquer</a:t>
            </a:r>
          </a:p>
        </p:txBody>
      </p:sp>
      <p:sp>
        <p:nvSpPr>
          <p:cNvPr id="3" name="Content Placeholder 2">
            <a:extLst>
              <a:ext uri="{FF2B5EF4-FFF2-40B4-BE49-F238E27FC236}">
                <a16:creationId xmlns:a16="http://schemas.microsoft.com/office/drawing/2014/main" id="{1AAD4E52-F1AC-403E-AA78-61FC55F2F89F}"/>
              </a:ext>
            </a:extLst>
          </p:cNvPr>
          <p:cNvSpPr>
            <a:spLocks noGrp="1"/>
          </p:cNvSpPr>
          <p:nvPr>
            <p:ph idx="1"/>
          </p:nvPr>
        </p:nvSpPr>
        <p:spPr/>
        <p:txBody>
          <a:bodyPr/>
          <a:lstStyle/>
          <a:p>
            <a:r>
              <a:rPr lang="en-GB" dirty="0"/>
              <a:t>Multi branch recursion</a:t>
            </a:r>
          </a:p>
          <a:p>
            <a:r>
              <a:rPr lang="en-GB" dirty="0"/>
              <a:t>Keeps breaking the problem into subproblems of the same type</a:t>
            </a:r>
          </a:p>
          <a:p>
            <a:endParaRPr lang="en-GB" dirty="0"/>
          </a:p>
        </p:txBody>
      </p:sp>
      <p:pic>
        <p:nvPicPr>
          <p:cNvPr id="4" name="Picture 3">
            <a:extLst>
              <a:ext uri="{FF2B5EF4-FFF2-40B4-BE49-F238E27FC236}">
                <a16:creationId xmlns:a16="http://schemas.microsoft.com/office/drawing/2014/main" id="{71C55770-368E-4441-B85A-79EA475335B7}"/>
              </a:ext>
            </a:extLst>
          </p:cNvPr>
          <p:cNvPicPr>
            <a:picLocks noChangeAspect="1"/>
          </p:cNvPicPr>
          <p:nvPr/>
        </p:nvPicPr>
        <p:blipFill>
          <a:blip r:embed="rId3"/>
          <a:stretch>
            <a:fillRect/>
          </a:stretch>
        </p:blipFill>
        <p:spPr>
          <a:xfrm>
            <a:off x="3581400" y="2936843"/>
            <a:ext cx="3941179" cy="3816382"/>
          </a:xfrm>
          <a:prstGeom prst="rect">
            <a:avLst/>
          </a:prstGeom>
        </p:spPr>
      </p:pic>
    </p:spTree>
    <p:extLst>
      <p:ext uri="{BB962C8B-B14F-4D97-AF65-F5344CB8AC3E}">
        <p14:creationId xmlns:p14="http://schemas.microsoft.com/office/powerpoint/2010/main" val="2613214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E0CF-676B-4DD2-B661-6C0BE414B12A}"/>
              </a:ext>
            </a:extLst>
          </p:cNvPr>
          <p:cNvSpPr>
            <a:spLocks noGrp="1"/>
          </p:cNvSpPr>
          <p:nvPr>
            <p:ph type="title"/>
          </p:nvPr>
        </p:nvSpPr>
        <p:spPr/>
        <p:txBody>
          <a:bodyPr/>
          <a:lstStyle/>
          <a:p>
            <a:r>
              <a:rPr lang="en-GB" dirty="0"/>
              <a:t>More Interesting Divide And conquer</a:t>
            </a:r>
          </a:p>
        </p:txBody>
      </p:sp>
      <p:sp>
        <p:nvSpPr>
          <p:cNvPr id="3" name="Content Placeholder 2">
            <a:extLst>
              <a:ext uri="{FF2B5EF4-FFF2-40B4-BE49-F238E27FC236}">
                <a16:creationId xmlns:a16="http://schemas.microsoft.com/office/drawing/2014/main" id="{938AC0C7-0E58-481D-86AC-AA7C46EDCAA6}"/>
              </a:ext>
            </a:extLst>
          </p:cNvPr>
          <p:cNvSpPr>
            <a:spLocks noGrp="1"/>
          </p:cNvSpPr>
          <p:nvPr>
            <p:ph idx="1"/>
          </p:nvPr>
        </p:nvSpPr>
        <p:spPr>
          <a:xfrm>
            <a:off x="838200" y="1873250"/>
            <a:ext cx="10515600" cy="4351338"/>
          </a:xfrm>
        </p:spPr>
        <p:txBody>
          <a:bodyPr/>
          <a:lstStyle/>
          <a:p>
            <a:r>
              <a:rPr lang="en-GB" dirty="0"/>
              <a:t>Karatsuba Algorithm for multiplying many digit numbers</a:t>
            </a:r>
          </a:p>
          <a:p>
            <a:r>
              <a:rPr lang="en-GB" dirty="0"/>
              <a:t>Like the right</a:t>
            </a:r>
          </a:p>
          <a:p>
            <a:r>
              <a:rPr lang="en-GB" dirty="0"/>
              <a:t>But with a bunch of rows of 0</a:t>
            </a:r>
          </a:p>
          <a:p>
            <a:endParaRPr lang="en-GB" dirty="0"/>
          </a:p>
          <a:p>
            <a:r>
              <a:rPr lang="en-GB" dirty="0"/>
              <a:t>O(n^2)</a:t>
            </a:r>
          </a:p>
        </p:txBody>
      </p:sp>
      <p:pic>
        <p:nvPicPr>
          <p:cNvPr id="14338" name="Picture 2" descr="product">
            <a:extLst>
              <a:ext uri="{FF2B5EF4-FFF2-40B4-BE49-F238E27FC236}">
                <a16:creationId xmlns:a16="http://schemas.microsoft.com/office/drawing/2014/main" id="{C6B5B1F7-68A2-4648-A089-1FA65B43B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3035761"/>
            <a:ext cx="5386388" cy="289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683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7922-DE85-4991-960A-CB5C55F2451D}"/>
              </a:ext>
            </a:extLst>
          </p:cNvPr>
          <p:cNvSpPr>
            <a:spLocks noGrp="1"/>
          </p:cNvSpPr>
          <p:nvPr>
            <p:ph type="title"/>
          </p:nvPr>
        </p:nvSpPr>
        <p:spPr/>
        <p:txBody>
          <a:bodyPr/>
          <a:lstStyle/>
          <a:p>
            <a:r>
              <a:rPr lang="en-GB" dirty="0"/>
              <a:t>Divide up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44E1EC-7CEC-42B6-ABF6-14FA7E8A2A00}"/>
                  </a:ext>
                </a:extLst>
              </p:cNvPr>
              <p:cNvSpPr>
                <a:spLocks noGrp="1"/>
              </p:cNvSpPr>
              <p:nvPr>
                <p:ph idx="1"/>
              </p:nvPr>
            </p:nvSpPr>
            <p:spPr/>
            <p:txBody>
              <a:bodyPr>
                <a:normAutofit fontScale="92500"/>
              </a:bodyPr>
              <a:lstStyle/>
              <a:p>
                <a:r>
                  <a:rPr lang="en-GB" dirty="0">
                    <a:latin typeface="Times New Roman" panose="02020603050405020304" pitchFamily="18" charset="0"/>
                    <a:cs typeface="Times New Roman" panose="02020603050405020304" pitchFamily="18" charset="0"/>
                  </a:rPr>
                  <a:t>(where </a:t>
                </a:r>
                <a:r>
                  <a:rPr lang="en-GB" i="1" dirty="0">
                    <a:latin typeface="Times New Roman" panose="02020603050405020304" pitchFamily="18" charset="0"/>
                    <a:cs typeface="Times New Roman" panose="02020603050405020304" pitchFamily="18" charset="0"/>
                  </a:rPr>
                  <a:t>l</a:t>
                </a:r>
                <a:r>
                  <a:rPr lang="en-GB" dirty="0">
                    <a:latin typeface="Times New Roman" panose="02020603050405020304" pitchFamily="18" charset="0"/>
                    <a:cs typeface="Times New Roman" panose="02020603050405020304" pitchFamily="18" charset="0"/>
                  </a:rPr>
                  <a:t> and </a:t>
                </a:r>
                <a:r>
                  <a:rPr lang="en-GB" i="1" dirty="0">
                    <a:latin typeface="Times New Roman" panose="02020603050405020304" pitchFamily="18" charset="0"/>
                    <a:cs typeface="Times New Roman" panose="02020603050405020304" pitchFamily="18" charset="0"/>
                  </a:rPr>
                  <a:t>r </a:t>
                </a:r>
                <a:r>
                  <a:rPr lang="en-GB" dirty="0">
                    <a:latin typeface="Times New Roman" panose="02020603050405020304" pitchFamily="18" charset="0"/>
                    <a:cs typeface="Times New Roman" panose="02020603050405020304" pitchFamily="18" charset="0"/>
                  </a:rPr>
                  <a:t>are the left and right bits of the number, </a:t>
                </a:r>
                <a:r>
                  <a:rPr lang="en-GB" i="1" dirty="0">
                    <a:latin typeface="Times New Roman" panose="02020603050405020304" pitchFamily="18" charset="0"/>
                    <a:cs typeface="Times New Roman" panose="02020603050405020304" pitchFamily="18" charset="0"/>
                  </a:rPr>
                  <a:t>n </a:t>
                </a:r>
                <a:r>
                  <a:rPr lang="en-GB" dirty="0">
                    <a:latin typeface="Times New Roman" panose="02020603050405020304" pitchFamily="18" charset="0"/>
                    <a:cs typeface="Times New Roman" panose="02020603050405020304" pitchFamily="18" charset="0"/>
                  </a:rPr>
                  <a:t> is the number of bits)</a:t>
                </a:r>
                <a:endParaRPr lang="en-GB" b="0" i="1" dirty="0">
                  <a:latin typeface="Times New Roman" panose="02020603050405020304" pitchFamily="18" charset="0"/>
                  <a:cs typeface="Times New Roman" panose="02020603050405020304" pitchFamily="18" charset="0"/>
                </a:endParaRPr>
              </a:p>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𝑋𝑙</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2</m:t>
                            </m:r>
                          </m:den>
                        </m:f>
                      </m:sup>
                    </m:sSup>
                    <m:r>
                      <a:rPr lang="en-GB" b="0" i="1" smtClean="0">
                        <a:latin typeface="Cambria Math" panose="02040503050406030204" pitchFamily="18" charset="0"/>
                      </a:rPr>
                      <m:t>+</m:t>
                    </m:r>
                    <m:r>
                      <a:rPr lang="en-GB" b="0" i="1" smtClean="0">
                        <a:latin typeface="Cambria Math" panose="02040503050406030204" pitchFamily="18" charset="0"/>
                      </a:rPr>
                      <m:t>𝑋𝑟</m:t>
                    </m:r>
                  </m:oMath>
                </a14:m>
                <a:r>
                  <a:rPr lang="en-US" dirty="0"/>
                  <a:t>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Xl</a:t>
                </a:r>
                <a:r>
                  <a:rPr lang="en-US" dirty="0">
                    <a:latin typeface="Times New Roman" panose="02020603050405020304" pitchFamily="18" charset="0"/>
                    <a:cs typeface="Times New Roman" panose="02020603050405020304" pitchFamily="18" charset="0"/>
                  </a:rPr>
                  <a:t> and </a:t>
                </a:r>
                <a:r>
                  <a:rPr lang="en-US" i="1" dirty="0" err="1">
                    <a:latin typeface="Times New Roman" panose="02020603050405020304" pitchFamily="18" charset="0"/>
                    <a:cs typeface="Times New Roman" panose="02020603050405020304" pitchFamily="18" charset="0"/>
                  </a:rPr>
                  <a:t>Xr</a:t>
                </a:r>
                <a:r>
                  <a:rPr lang="en-US" dirty="0">
                    <a:latin typeface="Times New Roman" panose="02020603050405020304" pitchFamily="18" charset="0"/>
                    <a:cs typeface="Times New Roman" panose="02020603050405020304" pitchFamily="18" charset="0"/>
                  </a:rPr>
                  <a:t> contain leftmost and rightmost n/2 bits of X]</a:t>
                </a:r>
              </a:p>
              <a:p>
                <a14:m>
                  <m:oMath xmlns:m="http://schemas.openxmlformats.org/officeDocument/2006/math">
                    <m:r>
                      <a:rPr lang="en-GB" b="0" i="1" smtClean="0">
                        <a:latin typeface="Cambria Math" panose="02040503050406030204" pitchFamily="18" charset="0"/>
                      </a:rPr>
                      <m:t>𝑌</m:t>
                    </m:r>
                    <m:r>
                      <a:rPr lang="en-GB" i="1">
                        <a:latin typeface="Cambria Math" panose="02040503050406030204" pitchFamily="18" charset="0"/>
                      </a:rPr>
                      <m:t>=</m:t>
                    </m:r>
                    <m:r>
                      <a:rPr lang="en-GB" b="0" i="1" smtClean="0">
                        <a:latin typeface="Cambria Math" panose="02040503050406030204" pitchFamily="18" charset="0"/>
                      </a:rPr>
                      <m:t>𝑌</m:t>
                    </m:r>
                    <m:r>
                      <a:rPr lang="en-GB" i="1">
                        <a:latin typeface="Cambria Math" panose="02040503050406030204" pitchFamily="18" charset="0"/>
                      </a:rPr>
                      <m:t>𝑙</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b="0" i="1" smtClean="0">
                        <a:latin typeface="Cambria Math" panose="02040503050406030204" pitchFamily="18" charset="0"/>
                      </a:rPr>
                      <m:t>𝑌</m:t>
                    </m:r>
                    <m:r>
                      <a:rPr lang="en-GB" i="1">
                        <a:latin typeface="Cambria Math" panose="02040503050406030204" pitchFamily="18" charset="0"/>
                      </a:rPr>
                      <m:t>𝑟</m:t>
                    </m:r>
                  </m:oMath>
                </a14:m>
                <a:r>
                  <a:rPr lang="en-US" dirty="0"/>
                  <a:t>  </a:t>
                </a:r>
                <a:r>
                  <a:rPr lang="en-US"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Yl</a:t>
                </a:r>
                <a:r>
                  <a:rPr lang="en-US" dirty="0">
                    <a:latin typeface="Times New Roman" panose="02020603050405020304" pitchFamily="18" charset="0"/>
                    <a:cs typeface="Times New Roman" panose="02020603050405020304" pitchFamily="18" charset="0"/>
                  </a:rPr>
                  <a:t> and </a:t>
                </a:r>
                <a:r>
                  <a:rPr lang="en-US" i="1"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 contain leftmost and rightmost n/2 bits of Y]</a:t>
                </a:r>
              </a:p>
              <a:p>
                <a:endParaRPr lang="en-US" dirty="0"/>
              </a:p>
              <a:p>
                <a14:m>
                  <m:oMath xmlns:m="http://schemas.openxmlformats.org/officeDocument/2006/math">
                    <m:r>
                      <a:rPr lang="en-GB" b="0" i="1" smtClean="0">
                        <a:latin typeface="Cambria Math" panose="02040503050406030204" pitchFamily="18" charset="0"/>
                      </a:rPr>
                      <m:t>𝑋𝑌</m:t>
                    </m:r>
                    <m:r>
                      <a:rPr lang="en-GB" b="0" i="1" smtClean="0">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𝑋𝑙</m:t>
                        </m:r>
                        <m:r>
                          <a:rPr lang="pt-BR" i="1">
                            <a:latin typeface="Cambria Math" panose="02040503050406030204" pitchFamily="18" charset="0"/>
                          </a:rPr>
                          <m:t>∗</m:t>
                        </m:r>
                        <m:sSup>
                          <m:sSupPr>
                            <m:ctrlPr>
                              <a:rPr lang="pt-BR" i="1" smtClean="0">
                                <a:latin typeface="Cambria Math" panose="02040503050406030204" pitchFamily="18" charset="0"/>
                              </a:rPr>
                            </m:ctrlPr>
                          </m:sSupPr>
                          <m:e>
                            <m:r>
                              <a:rPr lang="en-GB" b="0" i="1" smtClean="0">
                                <a:latin typeface="Cambria Math" panose="02040503050406030204" pitchFamily="18" charset="0"/>
                              </a:rPr>
                              <m:t>2</m:t>
                            </m:r>
                          </m:e>
                          <m:sup>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2</m:t>
                                </m:r>
                              </m:den>
                            </m:f>
                          </m:sup>
                        </m:sSup>
                        <m:r>
                          <a:rPr lang="pt-BR" i="1">
                            <a:latin typeface="Cambria Math" panose="02040503050406030204" pitchFamily="18" charset="0"/>
                          </a:rPr>
                          <m:t>+ </m:t>
                        </m:r>
                        <m:r>
                          <a:rPr lang="pt-BR" i="1">
                            <a:latin typeface="Cambria Math" panose="02040503050406030204" pitchFamily="18" charset="0"/>
                          </a:rPr>
                          <m:t>𝑋𝑟</m:t>
                        </m:r>
                      </m:e>
                    </m:d>
                    <m:d>
                      <m:dPr>
                        <m:ctrlPr>
                          <a:rPr lang="pt-BR" i="1">
                            <a:latin typeface="Cambria Math" panose="02040503050406030204" pitchFamily="18" charset="0"/>
                          </a:rPr>
                        </m:ctrlPr>
                      </m:dPr>
                      <m:e>
                        <m:r>
                          <a:rPr lang="pt-BR" i="1">
                            <a:latin typeface="Cambria Math" panose="02040503050406030204" pitchFamily="18" charset="0"/>
                          </a:rPr>
                          <m:t>𝑌𝑙</m:t>
                        </m:r>
                        <m:r>
                          <a:rPr lang="pt-BR" i="1">
                            <a:latin typeface="Cambria Math" panose="02040503050406030204" pitchFamily="18" charset="0"/>
                          </a:rPr>
                          <m:t>∗</m:t>
                        </m:r>
                        <m:sSup>
                          <m:sSupPr>
                            <m:ctrlPr>
                              <a:rPr lang="pt-BR" i="1">
                                <a:latin typeface="Cambria Math" panose="02040503050406030204" pitchFamily="18" charset="0"/>
                              </a:rPr>
                            </m:ctrlPr>
                          </m:sSupPr>
                          <m:e>
                            <m:r>
                              <a:rPr lang="en-GB" i="1">
                                <a:latin typeface="Cambria Math" panose="02040503050406030204" pitchFamily="18" charset="0"/>
                              </a:rPr>
                              <m:t>2</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pt-BR" i="1">
                            <a:latin typeface="Cambria Math" panose="02040503050406030204" pitchFamily="18" charset="0"/>
                          </a:rPr>
                          <m:t>+ </m:t>
                        </m:r>
                        <m:r>
                          <a:rPr lang="pt-BR" i="1">
                            <a:latin typeface="Cambria Math" panose="02040503050406030204" pitchFamily="18" charset="0"/>
                          </a:rPr>
                          <m:t>𝑌𝑟</m:t>
                        </m:r>
                      </m:e>
                    </m:d>
                  </m:oMath>
                </a14:m>
                <a:endParaRPr lang="en-GB" dirty="0"/>
              </a:p>
              <a:p>
                <a14:m>
                  <m:oMath xmlns:m="http://schemas.openxmlformats.org/officeDocument/2006/math">
                    <m:r>
                      <a:rPr lang="en-GB" b="0" i="1" smtClean="0">
                        <a:latin typeface="Cambria Math" panose="02040503050406030204" pitchFamily="18" charset="0"/>
                      </a:rPr>
                      <m:t>𝑋𝑌</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𝑛</m:t>
                        </m:r>
                      </m:sup>
                    </m:sSup>
                    <m:r>
                      <a:rPr lang="pt-BR" i="1">
                        <a:latin typeface="Cambria Math" panose="02040503050406030204" pitchFamily="18" charset="0"/>
                      </a:rPr>
                      <m:t>𝑋𝑙𝑌𝑙</m:t>
                    </m:r>
                    <m:r>
                      <a:rPr lang="pt-BR" i="1">
                        <a:latin typeface="Cambria Math" panose="02040503050406030204" pitchFamily="18" charset="0"/>
                      </a:rPr>
                      <m:t> +</m:t>
                    </m:r>
                    <m:sSup>
                      <m:sSupPr>
                        <m:ctrlPr>
                          <a:rPr lang="pt-BR" i="1">
                            <a:latin typeface="Cambria Math" panose="02040503050406030204" pitchFamily="18" charset="0"/>
                          </a:rPr>
                        </m:ctrlPr>
                      </m:sSupPr>
                      <m:e>
                        <m:r>
                          <a:rPr lang="en-GB" i="1">
                            <a:latin typeface="Cambria Math" panose="02040503050406030204" pitchFamily="18" charset="0"/>
                          </a:rPr>
                          <m:t>2</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pt-BR" i="1">
                        <a:latin typeface="Cambria Math" panose="02040503050406030204" pitchFamily="18" charset="0"/>
                      </a:rPr>
                      <m:t>(</m:t>
                    </m:r>
                    <m:r>
                      <a:rPr lang="pt-BR" i="1">
                        <a:latin typeface="Cambria Math" panose="02040503050406030204" pitchFamily="18" charset="0"/>
                      </a:rPr>
                      <m:t>𝑋𝑙𝑌𝑟</m:t>
                    </m:r>
                    <m:r>
                      <a:rPr lang="pt-BR" i="1">
                        <a:latin typeface="Cambria Math" panose="02040503050406030204" pitchFamily="18" charset="0"/>
                      </a:rPr>
                      <m:t> + </m:t>
                    </m:r>
                    <m:r>
                      <a:rPr lang="pt-BR" i="1">
                        <a:latin typeface="Cambria Math" panose="02040503050406030204" pitchFamily="18" charset="0"/>
                      </a:rPr>
                      <m:t>𝑋𝑟𝑌𝑙</m:t>
                    </m:r>
                    <m:r>
                      <a:rPr lang="pt-BR" i="1">
                        <a:latin typeface="Cambria Math" panose="02040503050406030204" pitchFamily="18" charset="0"/>
                      </a:rPr>
                      <m:t>) + </m:t>
                    </m:r>
                    <m:r>
                      <a:rPr lang="pt-BR" i="1">
                        <a:latin typeface="Cambria Math" panose="02040503050406030204" pitchFamily="18" charset="0"/>
                      </a:rPr>
                      <m:t>𝑋𝑟𝑌𝑟</m:t>
                    </m:r>
                  </m:oMath>
                </a14:m>
                <a:endParaRPr lang="en-GB" dirty="0"/>
              </a:p>
            </p:txBody>
          </p:sp>
        </mc:Choice>
        <mc:Fallback xmlns="">
          <p:sp>
            <p:nvSpPr>
              <p:cNvPr id="3" name="Content Placeholder 2">
                <a:extLst>
                  <a:ext uri="{FF2B5EF4-FFF2-40B4-BE49-F238E27FC236}">
                    <a16:creationId xmlns:a16="http://schemas.microsoft.com/office/drawing/2014/main" id="{6144E1EC-7CEC-42B6-ABF6-14FA7E8A2A00}"/>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en-GB">
                    <a:noFill/>
                  </a:rPr>
                  <a:t> </a:t>
                </a:r>
              </a:p>
            </p:txBody>
          </p:sp>
        </mc:Fallback>
      </mc:AlternateContent>
    </p:spTree>
    <p:extLst>
      <p:ext uri="{BB962C8B-B14F-4D97-AF65-F5344CB8AC3E}">
        <p14:creationId xmlns:p14="http://schemas.microsoft.com/office/powerpoint/2010/main" val="1312225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4EFC-FC19-403B-B16D-0FD91C150AA1}"/>
              </a:ext>
            </a:extLst>
          </p:cNvPr>
          <p:cNvSpPr>
            <a:spLocks noGrp="1"/>
          </p:cNvSpPr>
          <p:nvPr>
            <p:ph type="title"/>
          </p:nvPr>
        </p:nvSpPr>
        <p:spPr/>
        <p:txBody>
          <a:bodyPr/>
          <a:lstStyle/>
          <a:p>
            <a:r>
              <a:rPr lang="en-GB" dirty="0"/>
              <a:t>Another way of writing it (base 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FB3397-A1F5-4611-BD52-705DABC6B347}"/>
                  </a:ext>
                </a:extLst>
              </p:cNvPr>
              <p:cNvSpPr>
                <a:spLocks noGrp="1"/>
              </p:cNvSpPr>
              <p:nvPr>
                <p:ph idx="1"/>
              </p:nvPr>
            </p:nvSpPr>
            <p:spPr/>
            <p:txBody>
              <a:bodyPr/>
              <a:lstStyle/>
              <a:p>
                <a14:m>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𝐻</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𝐻</m:t>
                        </m:r>
                      </m:sub>
                    </m:sSub>
                  </m:oMath>
                </a14:m>
                <a:endParaRPr lang="en-GB" b="0" dirty="0"/>
              </a:p>
              <a:p>
                <a14:m>
                  <m:oMath xmlns:m="http://schemas.openxmlformats.org/officeDocument/2006/math">
                    <m:r>
                      <a:rPr lang="en-GB" b="0" i="1" smtClean="0">
                        <a:latin typeface="Cambria Math" panose="02040503050406030204" pitchFamily="18" charset="0"/>
                      </a:rPr>
                      <m:t>𝑑</m:t>
                    </m:r>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𝑋</m:t>
                        </m:r>
                      </m:e>
                      <m:sub>
                        <m:r>
                          <a:rPr lang="en-GB" b="0" i="1" smtClean="0">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𝐿</m:t>
                        </m:r>
                      </m:sub>
                    </m:sSub>
                  </m:oMath>
                </a14:m>
                <a:endParaRPr lang="en-GB" dirty="0"/>
              </a:p>
              <a:p>
                <a14:m>
                  <m:oMath xmlns:m="http://schemas.openxmlformats.org/officeDocument/2006/math">
                    <m:r>
                      <a:rPr lang="en-GB" b="0" i="1" smtClean="0">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b="0" i="1" smtClean="0">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b="0" i="1" smtClean="0">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𝑑</m:t>
                    </m:r>
                  </m:oMath>
                </a14:m>
                <a:endParaRPr lang="en-GB" dirty="0"/>
              </a:p>
              <a:p>
                <a:r>
                  <a:rPr lang="en-GB" dirty="0"/>
                  <a:t>Then</a:t>
                </a:r>
              </a:p>
              <a:p>
                <a14:m>
                  <m:oMath xmlns:m="http://schemas.openxmlformats.org/officeDocument/2006/math">
                    <m:r>
                      <a:rPr lang="en-GB" b="0" i="1" smtClean="0">
                        <a:latin typeface="Cambria Math" panose="02040503050406030204" pitchFamily="18" charset="0"/>
                      </a:rPr>
                      <m:t>𝑥𝑦</m:t>
                    </m:r>
                    <m:r>
                      <a:rPr lang="en-GB" b="0" i="1" smtClean="0">
                        <a:latin typeface="Cambria Math" panose="02040503050406030204" pitchFamily="18" charset="0"/>
                      </a:rPr>
                      <m:t>=</m:t>
                    </m:r>
                    <m:r>
                      <a:rPr lang="en-GB" b="0" i="1" smtClean="0">
                        <a:latin typeface="Cambria Math" panose="02040503050406030204" pitchFamily="18" charset="0"/>
                      </a:rPr>
                      <m:t>𝑎</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𝑟</m:t>
                        </m:r>
                      </m:e>
                      <m:sup>
                        <m:r>
                          <a:rPr lang="en-GB" b="0" i="1" smtClean="0">
                            <a:latin typeface="Cambria Math" panose="02040503050406030204" pitchFamily="18" charset="0"/>
                          </a:rPr>
                          <m:t>𝑛</m:t>
                        </m:r>
                      </m:sup>
                    </m:sSup>
                    <m:r>
                      <a:rPr lang="en-GB" b="0" i="1" smtClean="0">
                        <a:latin typeface="Cambria Math" panose="02040503050406030204" pitchFamily="18" charset="0"/>
                      </a:rPr>
                      <m:t>+</m:t>
                    </m:r>
                    <m:r>
                      <a:rPr lang="en-GB" b="0" i="1" smtClean="0">
                        <a:latin typeface="Cambria Math" panose="02040503050406030204" pitchFamily="18" charset="0"/>
                      </a:rPr>
                      <m:t>𝑒</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𝑟</m:t>
                        </m:r>
                      </m:e>
                      <m:sup>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2</m:t>
                            </m:r>
                          </m:den>
                        </m:f>
                      </m:sup>
                    </m:sSup>
                    <m:r>
                      <a:rPr lang="en-GB" b="0" i="1" smtClean="0">
                        <a:latin typeface="Cambria Math" panose="02040503050406030204" pitchFamily="18" charset="0"/>
                      </a:rPr>
                      <m:t>+</m:t>
                    </m:r>
                    <m:r>
                      <a:rPr lang="en-GB" b="0" i="1" smtClean="0">
                        <a:latin typeface="Cambria Math" panose="02040503050406030204" pitchFamily="18" charset="0"/>
                      </a:rPr>
                      <m:t>𝑑</m:t>
                    </m:r>
                  </m:oMath>
                </a14:m>
                <a:endParaRPr lang="en-GB" dirty="0"/>
              </a:p>
              <a:p>
                <a:endParaRPr lang="en-GB" dirty="0"/>
              </a:p>
            </p:txBody>
          </p:sp>
        </mc:Choice>
        <mc:Fallback xmlns="">
          <p:sp>
            <p:nvSpPr>
              <p:cNvPr id="3" name="Content Placeholder 2">
                <a:extLst>
                  <a:ext uri="{FF2B5EF4-FFF2-40B4-BE49-F238E27FC236}">
                    <a16:creationId xmlns:a16="http://schemas.microsoft.com/office/drawing/2014/main" id="{BBFB3397-A1F5-4611-BD52-705DABC6B34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GB">
                    <a:noFill/>
                  </a:rPr>
                  <a:t> </a:t>
                </a:r>
              </a:p>
            </p:txBody>
          </p:sp>
        </mc:Fallback>
      </mc:AlternateContent>
    </p:spTree>
    <p:extLst>
      <p:ext uri="{BB962C8B-B14F-4D97-AF65-F5344CB8AC3E}">
        <p14:creationId xmlns:p14="http://schemas.microsoft.com/office/powerpoint/2010/main" val="133265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A748-EB5A-43BD-AB6E-BCDAA756A8D4}"/>
              </a:ext>
            </a:extLst>
          </p:cNvPr>
          <p:cNvSpPr>
            <a:spLocks noGrp="1"/>
          </p:cNvSpPr>
          <p:nvPr>
            <p:ph type="title"/>
          </p:nvPr>
        </p:nvSpPr>
        <p:spPr/>
        <p:txBody>
          <a:bodyPr/>
          <a:lstStyle/>
          <a:p>
            <a:r>
              <a:rPr lang="en-GB"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74068-79CE-4267-BD3B-4E8D65152456}"/>
                  </a:ext>
                </a:extLst>
              </p:cNvPr>
              <p:cNvSpPr>
                <a:spLocks noGrp="1"/>
              </p:cNvSpPr>
              <p:nvPr>
                <p:ph sz="half" idx="1"/>
              </p:nvPr>
            </p:nvSpPr>
            <p:spPr>
              <a:xfrm>
                <a:off x="105177" y="1825625"/>
                <a:ext cx="6411533" cy="4351338"/>
              </a:xfrm>
            </p:spPr>
            <p:txBody>
              <a:bodyPr/>
              <a:lstStyle/>
              <a:p>
                <a:r>
                  <a:rPr lang="en-GB" dirty="0"/>
                  <a:t>1234*4321</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=12∗43</m:t>
                    </m:r>
                  </m:oMath>
                </a14:m>
                <a:endParaRPr lang="en-GB" b="0" dirty="0"/>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rPr>
                          <m:t>1</m:t>
                        </m:r>
                      </m:sub>
                    </m:sSub>
                    <m:r>
                      <a:rPr lang="en-GB" b="0" i="1" smtClean="0">
                        <a:latin typeface="Cambria Math" panose="02040503050406030204" pitchFamily="18" charset="0"/>
                      </a:rPr>
                      <m:t>=34∗21</m:t>
                    </m:r>
                  </m:oMath>
                </a14:m>
                <a:endParaRPr lang="en-GB" b="0" dirty="0"/>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1</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12+34</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43+21</m:t>
                        </m:r>
                      </m:e>
                    </m:d>
                    <m:r>
                      <a:rPr lang="en-GB" b="0" i="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i="1" smtClean="0">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rPr>
                          <m:t>1</m:t>
                        </m:r>
                      </m:sub>
                    </m:sSub>
                  </m:oMath>
                </a14:m>
                <a:endParaRPr lang="en-GB" dirty="0"/>
              </a:p>
              <a:p>
                <a:endParaRPr lang="en-GB" dirty="0"/>
              </a:p>
              <a:p>
                <a:r>
                  <a:rPr lang="en-GB" dirty="0"/>
                  <a:t>So we need to compute a1 and d1 and e1 (see where recursion comes in?)</a:t>
                </a:r>
              </a:p>
            </p:txBody>
          </p:sp>
        </mc:Choice>
        <mc:Fallback xmlns="">
          <p:sp>
            <p:nvSpPr>
              <p:cNvPr id="3" name="Content Placeholder 2">
                <a:extLst>
                  <a:ext uri="{FF2B5EF4-FFF2-40B4-BE49-F238E27FC236}">
                    <a16:creationId xmlns:a16="http://schemas.microsoft.com/office/drawing/2014/main" id="{32F74068-79CE-4267-BD3B-4E8D65152456}"/>
                  </a:ext>
                </a:extLst>
              </p:cNvPr>
              <p:cNvSpPr>
                <a:spLocks noGrp="1" noRot="1" noChangeAspect="1" noMove="1" noResize="1" noEditPoints="1" noAdjustHandles="1" noChangeArrowheads="1" noChangeShapeType="1" noTextEdit="1"/>
              </p:cNvSpPr>
              <p:nvPr>
                <p:ph sz="half" idx="1"/>
              </p:nvPr>
            </p:nvSpPr>
            <p:spPr>
              <a:xfrm>
                <a:off x="105177" y="1825625"/>
                <a:ext cx="6411533" cy="4351338"/>
              </a:xfrm>
              <a:blipFill>
                <a:blip r:embed="rId2"/>
                <a:stretch>
                  <a:fillRect l="-1711" t="-2241" r="-30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1A0F264-702C-4A17-982D-373070753009}"/>
                  </a:ext>
                </a:extLst>
              </p:cNvPr>
              <p:cNvSpPr>
                <a:spLocks noGrp="1"/>
              </p:cNvSpPr>
              <p:nvPr>
                <p:ph sz="half" idx="2"/>
              </p:nvPr>
            </p:nvSpPr>
            <p:spPr>
              <a:xfrm>
                <a:off x="6733505" y="479783"/>
                <a:ext cx="5914623" cy="4351338"/>
              </a:xfrm>
            </p:spPr>
            <p:txBody>
              <a:bodyPr/>
              <a:lstStyle/>
              <a:p>
                <a14:m>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oMath>
                </a14:m>
                <a:endParaRPr lang="en-GB" dirty="0"/>
              </a:p>
              <a:p>
                <a14:m>
                  <m:oMath xmlns:m="http://schemas.openxmlformats.org/officeDocument/2006/math">
                    <m:r>
                      <a:rPr lang="en-GB" i="1">
                        <a:latin typeface="Cambria Math" panose="02040503050406030204" pitchFamily="18" charset="0"/>
                      </a:rPr>
                      <m:t>𝑑</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𝐿</m:t>
                        </m:r>
                      </m:sub>
                    </m:sSub>
                  </m:oMath>
                </a14:m>
                <a:endParaRPr lang="en-GB" dirty="0"/>
              </a:p>
              <a:p>
                <a14:m>
                  <m:oMath xmlns:m="http://schemas.openxmlformats.org/officeDocument/2006/math">
                    <m:r>
                      <a:rPr lang="en-GB" i="1">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𝑑</m:t>
                    </m:r>
                  </m:oMath>
                </a14:m>
                <a:endParaRPr lang="en-GB" dirty="0"/>
              </a:p>
              <a:p>
                <a:r>
                  <a:rPr lang="en-GB" dirty="0"/>
                  <a:t>Then</a:t>
                </a:r>
              </a:p>
              <a:p>
                <a14:m>
                  <m:oMath xmlns:m="http://schemas.openxmlformats.org/officeDocument/2006/math">
                    <m:r>
                      <a:rPr lang="en-GB" i="1">
                        <a:latin typeface="Cambria Math" panose="02040503050406030204" pitchFamily="18" charset="0"/>
                      </a:rPr>
                      <m:t>𝑥𝑦</m:t>
                    </m:r>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𝑛</m:t>
                        </m:r>
                      </m:sup>
                    </m:sSup>
                    <m:r>
                      <a:rPr lang="en-GB" i="1">
                        <a:latin typeface="Cambria Math" panose="02040503050406030204" pitchFamily="18" charset="0"/>
                      </a:rPr>
                      <m:t>+</m:t>
                    </m:r>
                    <m:r>
                      <a:rPr lang="en-GB" i="1">
                        <a:latin typeface="Cambria Math" panose="02040503050406030204" pitchFamily="18" charset="0"/>
                      </a:rPr>
                      <m:t>𝑒</m:t>
                    </m:r>
                    <m:sSup>
                      <m:sSupPr>
                        <m:ctrlPr>
                          <a:rPr lang="en-GB" i="1">
                            <a:latin typeface="Cambria Math" panose="02040503050406030204" pitchFamily="18" charset="0"/>
                          </a:rPr>
                        </m:ctrlPr>
                      </m:sSupPr>
                      <m:e>
                        <m:r>
                          <a:rPr lang="en-GB" i="1">
                            <a:latin typeface="Cambria Math" panose="02040503050406030204" pitchFamily="18" charset="0"/>
                          </a:rPr>
                          <m:t>𝑟</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i="1">
                        <a:latin typeface="Cambria Math" panose="02040503050406030204" pitchFamily="18" charset="0"/>
                      </a:rPr>
                      <m:t>𝑑</m:t>
                    </m:r>
                  </m:oMath>
                </a14:m>
                <a:endParaRPr lang="en-GB" dirty="0"/>
              </a:p>
              <a:p>
                <a:endParaRPr lang="en-GB" dirty="0"/>
              </a:p>
            </p:txBody>
          </p:sp>
        </mc:Choice>
        <mc:Fallback xmlns="">
          <p:sp>
            <p:nvSpPr>
              <p:cNvPr id="4" name="Content Placeholder 3">
                <a:extLst>
                  <a:ext uri="{FF2B5EF4-FFF2-40B4-BE49-F238E27FC236}">
                    <a16:creationId xmlns:a16="http://schemas.microsoft.com/office/drawing/2014/main" id="{D1A0F264-702C-4A17-982D-373070753009}"/>
                  </a:ext>
                </a:extLst>
              </p:cNvPr>
              <p:cNvSpPr>
                <a:spLocks noGrp="1" noRot="1" noChangeAspect="1" noMove="1" noResize="1" noEditPoints="1" noAdjustHandles="1" noChangeArrowheads="1" noChangeShapeType="1" noTextEdit="1"/>
              </p:cNvSpPr>
              <p:nvPr>
                <p:ph sz="half" idx="2"/>
              </p:nvPr>
            </p:nvSpPr>
            <p:spPr>
              <a:xfrm>
                <a:off x="6733505" y="479783"/>
                <a:ext cx="5914623" cy="4351338"/>
              </a:xfrm>
              <a:blipFill>
                <a:blip r:embed="rId3"/>
                <a:stretch>
                  <a:fillRect l="-1856"/>
                </a:stretch>
              </a:blipFill>
            </p:spPr>
            <p:txBody>
              <a:bodyPr/>
              <a:lstStyle/>
              <a:p>
                <a:r>
                  <a:rPr lang="en-GB">
                    <a:noFill/>
                  </a:rPr>
                  <a:t> </a:t>
                </a:r>
              </a:p>
            </p:txBody>
          </p:sp>
        </mc:Fallback>
      </mc:AlternateContent>
    </p:spTree>
    <p:extLst>
      <p:ext uri="{BB962C8B-B14F-4D97-AF65-F5344CB8AC3E}">
        <p14:creationId xmlns:p14="http://schemas.microsoft.com/office/powerpoint/2010/main" val="3162834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5DD0-88E6-4C7E-867A-665514991E0E}"/>
              </a:ext>
            </a:extLst>
          </p:cNvPr>
          <p:cNvSpPr>
            <a:spLocks noGrp="1"/>
          </p:cNvSpPr>
          <p:nvPr>
            <p:ph type="title"/>
          </p:nvPr>
        </p:nvSpPr>
        <p:spPr/>
        <p:txBody>
          <a:bodyPr/>
          <a:lstStyle/>
          <a:p>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3F8DB0-EF02-4FD2-9F02-97FE017B2FDC}"/>
                  </a:ext>
                </a:extLst>
              </p:cNvPr>
              <p:cNvSpPr>
                <a:spLocks noGrp="1"/>
              </p:cNvSpPr>
              <p:nvPr>
                <p:ph sz="half" idx="1"/>
              </p:nvPr>
            </p:nvSpPr>
            <p:spPr>
              <a:xfrm>
                <a:off x="289775" y="1825625"/>
                <a:ext cx="6555346" cy="4351338"/>
              </a:xfrm>
            </p:spPr>
            <p:txBody>
              <a:bodyPr>
                <a:normAutofit/>
              </a:bodyPr>
              <a:lstStyle/>
              <a:p>
                <a:r>
                  <a:rPr lang="en-GB" dirty="0"/>
                  <a:t>First subproblem </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i="1">
                        <a:latin typeface="Cambria Math" panose="02040503050406030204" pitchFamily="18" charset="0"/>
                      </a:rPr>
                      <m:t>=</m:t>
                    </m:r>
                    <m:r>
                      <a:rPr lang="en-GB" i="1" smtClean="0">
                        <a:latin typeface="Cambria Math" panose="02040503050406030204" pitchFamily="18" charset="0"/>
                      </a:rPr>
                      <m:t>1</m:t>
                    </m:r>
                    <m:r>
                      <a:rPr lang="en-GB" b="0" i="1" smtClean="0">
                        <a:latin typeface="Cambria Math" panose="02040503050406030204" pitchFamily="18" charset="0"/>
                      </a:rPr>
                      <m:t>2</m:t>
                    </m:r>
                    <m:r>
                      <a:rPr lang="en-GB" i="1" smtClean="0">
                        <a:latin typeface="Cambria Math" panose="02040503050406030204" pitchFamily="18" charset="0"/>
                      </a:rPr>
                      <m:t>∗</m:t>
                    </m:r>
                    <m:r>
                      <a:rPr lang="en-GB" b="0" i="1" smtClean="0">
                        <a:latin typeface="Cambria Math" panose="02040503050406030204" pitchFamily="18" charset="0"/>
                      </a:rPr>
                      <m:t>43</m:t>
                    </m:r>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4=4</m:t>
                    </m:r>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2</m:t>
                    </m:r>
                    <m:r>
                      <a:rPr lang="en-GB" i="1">
                        <a:latin typeface="Cambria Math" panose="02040503050406030204" pitchFamily="18" charset="0"/>
                      </a:rPr>
                      <m:t>∗</m:t>
                    </m:r>
                    <m:r>
                      <a:rPr lang="en-GB" b="0" i="1" smtClean="0">
                        <a:latin typeface="Cambria Math" panose="02040503050406030204" pitchFamily="18" charset="0"/>
                      </a:rPr>
                      <m:t>3=6</m:t>
                    </m:r>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b="0" i="1" smtClean="0">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1+4</m:t>
                        </m:r>
                      </m:e>
                    </m:d>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4+</m:t>
                        </m:r>
                        <m:r>
                          <a:rPr lang="en-GB" b="0" i="1" smtClean="0">
                            <a:latin typeface="Cambria Math" panose="02040503050406030204" pitchFamily="18" charset="0"/>
                          </a:rPr>
                          <m:t>3</m:t>
                        </m:r>
                      </m:e>
                    </m:d>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2</m:t>
                        </m:r>
                      </m:sub>
                    </m:sSub>
                    <m:r>
                      <a:rPr lang="en-GB" b="0" i="1" smtClean="0">
                        <a:latin typeface="Cambria Math" panose="02040503050406030204" pitchFamily="18" charset="0"/>
                      </a:rPr>
                      <m:t>=11</m:t>
                    </m:r>
                  </m:oMath>
                </a14:m>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4∗</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rPr>
                          <m:t>+11∗10+6</m:t>
                        </m:r>
                      </m:e>
                    </m:d>
                    <m:r>
                      <a:rPr lang="en-GB" b="0" i="1" smtClean="0">
                        <a:latin typeface="Cambria Math" panose="02040503050406030204" pitchFamily="18" charset="0"/>
                      </a:rPr>
                      <m:t>=516</m:t>
                    </m:r>
                  </m:oMath>
                </a14:m>
                <a:endParaRPr lang="en-GB" dirty="0"/>
              </a:p>
            </p:txBody>
          </p:sp>
        </mc:Choice>
        <mc:Fallback xmlns="">
          <p:sp>
            <p:nvSpPr>
              <p:cNvPr id="3" name="Content Placeholder 2">
                <a:extLst>
                  <a:ext uri="{FF2B5EF4-FFF2-40B4-BE49-F238E27FC236}">
                    <a16:creationId xmlns:a16="http://schemas.microsoft.com/office/drawing/2014/main" id="{5A3F8DB0-EF02-4FD2-9F02-97FE017B2FDC}"/>
                  </a:ext>
                </a:extLst>
              </p:cNvPr>
              <p:cNvSpPr>
                <a:spLocks noGrp="1" noRot="1" noChangeAspect="1" noMove="1" noResize="1" noEditPoints="1" noAdjustHandles="1" noChangeArrowheads="1" noChangeShapeType="1" noTextEdit="1"/>
              </p:cNvSpPr>
              <p:nvPr>
                <p:ph sz="half" idx="1"/>
              </p:nvPr>
            </p:nvSpPr>
            <p:spPr>
              <a:xfrm>
                <a:off x="289775" y="1825625"/>
                <a:ext cx="6555346" cy="4351338"/>
              </a:xfrm>
              <a:blipFill>
                <a:blip r:embed="rId2"/>
                <a:stretch>
                  <a:fillRect l="-1674"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93B1DF-689A-4981-AF97-CFDC56FEE6F1}"/>
                  </a:ext>
                </a:extLst>
              </p:cNvPr>
              <p:cNvSpPr>
                <a:spLocks noGrp="1"/>
              </p:cNvSpPr>
              <p:nvPr>
                <p:ph sz="half" idx="2"/>
              </p:nvPr>
            </p:nvSpPr>
            <p:spPr>
              <a:xfrm>
                <a:off x="7010400" y="119174"/>
                <a:ext cx="5181600" cy="4351338"/>
              </a:xfrm>
            </p:spPr>
            <p:txBody>
              <a:bodyPr>
                <a:normAutofit/>
              </a:bodyPr>
              <a:lstStyle/>
              <a:p>
                <a14:m>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oMath>
                </a14:m>
                <a:endParaRPr lang="en-GB" dirty="0"/>
              </a:p>
              <a:p>
                <a14:m>
                  <m:oMath xmlns:m="http://schemas.openxmlformats.org/officeDocument/2006/math">
                    <m:r>
                      <a:rPr lang="en-GB" i="1">
                        <a:latin typeface="Cambria Math" panose="02040503050406030204" pitchFamily="18" charset="0"/>
                      </a:rPr>
                      <m:t>𝑑</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𝐿</m:t>
                        </m:r>
                      </m:sub>
                    </m:sSub>
                  </m:oMath>
                </a14:m>
                <a:endParaRPr lang="en-GB" dirty="0"/>
              </a:p>
              <a:p>
                <a14:m>
                  <m:oMath xmlns:m="http://schemas.openxmlformats.org/officeDocument/2006/math">
                    <m:r>
                      <a:rPr lang="en-GB" i="1">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𝑑</m:t>
                    </m:r>
                  </m:oMath>
                </a14:m>
                <a:endParaRPr lang="en-GB" dirty="0"/>
              </a:p>
              <a:p>
                <a:r>
                  <a:rPr lang="en-GB" dirty="0"/>
                  <a:t>Then</a:t>
                </a:r>
              </a:p>
              <a:p>
                <a14:m>
                  <m:oMath xmlns:m="http://schemas.openxmlformats.org/officeDocument/2006/math">
                    <m:r>
                      <a:rPr lang="en-GB" i="1">
                        <a:latin typeface="Cambria Math" panose="02040503050406030204" pitchFamily="18" charset="0"/>
                      </a:rPr>
                      <m:t>𝑥𝑦</m:t>
                    </m:r>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𝑛</m:t>
                        </m:r>
                      </m:sup>
                    </m:sSup>
                    <m:r>
                      <a:rPr lang="en-GB" i="1">
                        <a:latin typeface="Cambria Math" panose="02040503050406030204" pitchFamily="18" charset="0"/>
                      </a:rPr>
                      <m:t>+</m:t>
                    </m:r>
                    <m:r>
                      <a:rPr lang="en-GB" i="1">
                        <a:latin typeface="Cambria Math" panose="02040503050406030204" pitchFamily="18" charset="0"/>
                      </a:rPr>
                      <m:t>𝑒</m:t>
                    </m:r>
                    <m:sSup>
                      <m:sSupPr>
                        <m:ctrlPr>
                          <a:rPr lang="en-GB" i="1">
                            <a:latin typeface="Cambria Math" panose="02040503050406030204" pitchFamily="18" charset="0"/>
                          </a:rPr>
                        </m:ctrlPr>
                      </m:sSupPr>
                      <m:e>
                        <m:r>
                          <a:rPr lang="en-GB" i="1">
                            <a:latin typeface="Cambria Math" panose="02040503050406030204" pitchFamily="18" charset="0"/>
                          </a:rPr>
                          <m:t>𝑟</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i="1">
                        <a:latin typeface="Cambria Math" panose="02040503050406030204" pitchFamily="18" charset="0"/>
                      </a:rPr>
                      <m:t>𝑑</m:t>
                    </m:r>
                  </m:oMath>
                </a14:m>
                <a:endParaRPr lang="en-GB" dirty="0"/>
              </a:p>
              <a:p>
                <a:endParaRPr lang="en-GB" dirty="0"/>
              </a:p>
            </p:txBody>
          </p:sp>
        </mc:Choice>
        <mc:Fallback xmlns="">
          <p:sp>
            <p:nvSpPr>
              <p:cNvPr id="4" name="Content Placeholder 3">
                <a:extLst>
                  <a:ext uri="{FF2B5EF4-FFF2-40B4-BE49-F238E27FC236}">
                    <a16:creationId xmlns:a16="http://schemas.microsoft.com/office/drawing/2014/main" id="{2D93B1DF-689A-4981-AF97-CFDC56FEE6F1}"/>
                  </a:ext>
                </a:extLst>
              </p:cNvPr>
              <p:cNvSpPr>
                <a:spLocks noGrp="1" noRot="1" noChangeAspect="1" noMove="1" noResize="1" noEditPoints="1" noAdjustHandles="1" noChangeArrowheads="1" noChangeShapeType="1" noTextEdit="1"/>
              </p:cNvSpPr>
              <p:nvPr>
                <p:ph sz="half" idx="2"/>
              </p:nvPr>
            </p:nvSpPr>
            <p:spPr>
              <a:xfrm>
                <a:off x="7010400" y="119174"/>
                <a:ext cx="5181600" cy="4351338"/>
              </a:xfrm>
              <a:blipFill>
                <a:blip r:embed="rId3"/>
                <a:stretch>
                  <a:fillRect l="-2118"/>
                </a:stretch>
              </a:blipFill>
            </p:spPr>
            <p:txBody>
              <a:bodyPr/>
              <a:lstStyle/>
              <a:p>
                <a:r>
                  <a:rPr lang="en-GB">
                    <a:noFill/>
                  </a:rPr>
                  <a:t> </a:t>
                </a:r>
              </a:p>
            </p:txBody>
          </p:sp>
        </mc:Fallback>
      </mc:AlternateContent>
    </p:spTree>
    <p:extLst>
      <p:ext uri="{BB962C8B-B14F-4D97-AF65-F5344CB8AC3E}">
        <p14:creationId xmlns:p14="http://schemas.microsoft.com/office/powerpoint/2010/main" val="42294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5DD0-88E6-4C7E-867A-665514991E0E}"/>
              </a:ext>
            </a:extLst>
          </p:cNvPr>
          <p:cNvSpPr>
            <a:spLocks noGrp="1"/>
          </p:cNvSpPr>
          <p:nvPr>
            <p:ph type="title"/>
          </p:nvPr>
        </p:nvSpPr>
        <p:spPr/>
        <p:txBody>
          <a:bodyPr/>
          <a:lstStyle/>
          <a:p>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3F8DB0-EF02-4FD2-9F02-97FE017B2FDC}"/>
                  </a:ext>
                </a:extLst>
              </p:cNvPr>
              <p:cNvSpPr>
                <a:spLocks noGrp="1"/>
              </p:cNvSpPr>
              <p:nvPr>
                <p:ph sz="half" idx="1"/>
              </p:nvPr>
            </p:nvSpPr>
            <p:spPr>
              <a:xfrm>
                <a:off x="289775" y="1825625"/>
                <a:ext cx="7315200" cy="4351338"/>
              </a:xfrm>
            </p:spPr>
            <p:txBody>
              <a:bodyPr>
                <a:normAutofit/>
              </a:bodyPr>
              <a:lstStyle/>
              <a:p>
                <a:r>
                  <a:rPr lang="en-GB" dirty="0"/>
                  <a:t>Second subproblem </a:t>
                </a:r>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rPr>
                          <m:t>1</m:t>
                        </m:r>
                      </m:sub>
                    </m:sSub>
                    <m:r>
                      <a:rPr lang="en-GB" i="1">
                        <a:latin typeface="Cambria Math" panose="02040503050406030204" pitchFamily="18" charset="0"/>
                      </a:rPr>
                      <m:t>=</m:t>
                    </m:r>
                    <m:r>
                      <a:rPr lang="en-GB" b="0" i="1" smtClean="0">
                        <a:latin typeface="Cambria Math" panose="02040503050406030204" pitchFamily="18" charset="0"/>
                      </a:rPr>
                      <m:t>34</m:t>
                    </m:r>
                    <m:r>
                      <a:rPr lang="en-GB" i="1" smtClean="0">
                        <a:latin typeface="Cambria Math" panose="02040503050406030204" pitchFamily="18" charset="0"/>
                      </a:rPr>
                      <m:t>∗</m:t>
                    </m:r>
                    <m:r>
                      <a:rPr lang="en-GB" b="0" i="1" smtClean="0">
                        <a:latin typeface="Cambria Math" panose="02040503050406030204" pitchFamily="18" charset="0"/>
                      </a:rPr>
                      <m:t>21</m:t>
                    </m:r>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3</m:t>
                    </m:r>
                    <m:r>
                      <a:rPr lang="en-GB" i="1">
                        <a:latin typeface="Cambria Math" panose="02040503050406030204" pitchFamily="18" charset="0"/>
                      </a:rPr>
                      <m:t>∗</m:t>
                    </m:r>
                    <m:r>
                      <a:rPr lang="en-GB" b="0" i="1" smtClean="0">
                        <a:latin typeface="Cambria Math" panose="02040503050406030204" pitchFamily="18" charset="0"/>
                      </a:rPr>
                      <m:t>2=</m:t>
                    </m:r>
                  </m:oMath>
                </a14:m>
                <a:r>
                  <a:rPr lang="en-GB" dirty="0"/>
                  <a:t>6</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4</m:t>
                    </m:r>
                    <m:r>
                      <a:rPr lang="en-GB" i="1">
                        <a:latin typeface="Cambria Math" panose="02040503050406030204" pitchFamily="18" charset="0"/>
                      </a:rPr>
                      <m:t>∗</m:t>
                    </m:r>
                    <m:r>
                      <a:rPr lang="en-GB" b="0" i="1" smtClean="0">
                        <a:latin typeface="Cambria Math" panose="02040503050406030204" pitchFamily="18" charset="0"/>
                      </a:rPr>
                      <m:t>1=4</m:t>
                    </m:r>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b="0" i="1" smtClean="0">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3</m:t>
                        </m:r>
                        <m:r>
                          <a:rPr lang="en-GB" i="1">
                            <a:latin typeface="Cambria Math" panose="02040503050406030204" pitchFamily="18" charset="0"/>
                          </a:rPr>
                          <m:t>+4</m:t>
                        </m:r>
                      </m:e>
                    </m:d>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2</m:t>
                        </m:r>
                        <m:r>
                          <a:rPr lang="en-GB" i="1">
                            <a:latin typeface="Cambria Math" panose="02040503050406030204" pitchFamily="18" charset="0"/>
                          </a:rPr>
                          <m:t>+</m:t>
                        </m:r>
                        <m:r>
                          <a:rPr lang="en-GB" b="0" i="1" smtClean="0">
                            <a:latin typeface="Cambria Math" panose="02040503050406030204" pitchFamily="18" charset="0"/>
                          </a:rPr>
                          <m:t>1</m:t>
                        </m:r>
                      </m:e>
                    </m:d>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2</m:t>
                        </m:r>
                      </m:sub>
                    </m:sSub>
                    <m:r>
                      <a:rPr lang="en-GB" b="0" i="1" smtClean="0">
                        <a:latin typeface="Cambria Math" panose="02040503050406030204" pitchFamily="18" charset="0"/>
                      </a:rPr>
                      <m:t>=11</m:t>
                    </m:r>
                  </m:oMath>
                </a14:m>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rPr>
                          <m:t>1</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6∗</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rPr>
                          <m:t>+11∗10+4</m:t>
                        </m:r>
                      </m:e>
                    </m:d>
                    <m:r>
                      <a:rPr lang="en-GB" b="0" i="1" smtClean="0">
                        <a:latin typeface="Cambria Math" panose="02040503050406030204" pitchFamily="18" charset="0"/>
                      </a:rPr>
                      <m:t>=714</m:t>
                    </m:r>
                  </m:oMath>
                </a14:m>
                <a:endParaRPr lang="en-GB" dirty="0"/>
              </a:p>
            </p:txBody>
          </p:sp>
        </mc:Choice>
        <mc:Fallback xmlns="">
          <p:sp>
            <p:nvSpPr>
              <p:cNvPr id="3" name="Content Placeholder 2">
                <a:extLst>
                  <a:ext uri="{FF2B5EF4-FFF2-40B4-BE49-F238E27FC236}">
                    <a16:creationId xmlns:a16="http://schemas.microsoft.com/office/drawing/2014/main" id="{5A3F8DB0-EF02-4FD2-9F02-97FE017B2FDC}"/>
                  </a:ext>
                </a:extLst>
              </p:cNvPr>
              <p:cNvSpPr>
                <a:spLocks noGrp="1" noRot="1" noChangeAspect="1" noMove="1" noResize="1" noEditPoints="1" noAdjustHandles="1" noChangeArrowheads="1" noChangeShapeType="1" noTextEdit="1"/>
              </p:cNvSpPr>
              <p:nvPr>
                <p:ph sz="half" idx="1"/>
              </p:nvPr>
            </p:nvSpPr>
            <p:spPr>
              <a:xfrm>
                <a:off x="289775" y="1825625"/>
                <a:ext cx="7315200" cy="4351338"/>
              </a:xfrm>
              <a:blipFill>
                <a:blip r:embed="rId2"/>
                <a:stretch>
                  <a:fillRect l="-1500"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93B1DF-689A-4981-AF97-CFDC56FEE6F1}"/>
                  </a:ext>
                </a:extLst>
              </p:cNvPr>
              <p:cNvSpPr>
                <a:spLocks noGrp="1"/>
              </p:cNvSpPr>
              <p:nvPr>
                <p:ph sz="half" idx="2"/>
              </p:nvPr>
            </p:nvSpPr>
            <p:spPr>
              <a:xfrm>
                <a:off x="7010400" y="119174"/>
                <a:ext cx="5181600" cy="4351338"/>
              </a:xfrm>
            </p:spPr>
            <p:txBody>
              <a:bodyPr>
                <a:normAutofit/>
              </a:bodyPr>
              <a:lstStyle/>
              <a:p>
                <a14:m>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oMath>
                </a14:m>
                <a:endParaRPr lang="en-GB" dirty="0"/>
              </a:p>
              <a:p>
                <a14:m>
                  <m:oMath xmlns:m="http://schemas.openxmlformats.org/officeDocument/2006/math">
                    <m:r>
                      <a:rPr lang="en-GB" i="1">
                        <a:latin typeface="Cambria Math" panose="02040503050406030204" pitchFamily="18" charset="0"/>
                      </a:rPr>
                      <m:t>𝑑</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𝐿</m:t>
                        </m:r>
                      </m:sub>
                    </m:sSub>
                  </m:oMath>
                </a14:m>
                <a:endParaRPr lang="en-GB" dirty="0"/>
              </a:p>
              <a:p>
                <a14:m>
                  <m:oMath xmlns:m="http://schemas.openxmlformats.org/officeDocument/2006/math">
                    <m:r>
                      <a:rPr lang="en-GB" i="1">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𝑑</m:t>
                    </m:r>
                  </m:oMath>
                </a14:m>
                <a:endParaRPr lang="en-GB" dirty="0"/>
              </a:p>
              <a:p>
                <a:r>
                  <a:rPr lang="en-GB" dirty="0"/>
                  <a:t>Then</a:t>
                </a:r>
              </a:p>
              <a:p>
                <a14:m>
                  <m:oMath xmlns:m="http://schemas.openxmlformats.org/officeDocument/2006/math">
                    <m:r>
                      <a:rPr lang="en-GB" i="1">
                        <a:latin typeface="Cambria Math" panose="02040503050406030204" pitchFamily="18" charset="0"/>
                      </a:rPr>
                      <m:t>𝑥𝑦</m:t>
                    </m:r>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𝑛</m:t>
                        </m:r>
                      </m:sup>
                    </m:sSup>
                    <m:r>
                      <a:rPr lang="en-GB" i="1">
                        <a:latin typeface="Cambria Math" panose="02040503050406030204" pitchFamily="18" charset="0"/>
                      </a:rPr>
                      <m:t>+</m:t>
                    </m:r>
                    <m:r>
                      <a:rPr lang="en-GB" i="1">
                        <a:latin typeface="Cambria Math" panose="02040503050406030204" pitchFamily="18" charset="0"/>
                      </a:rPr>
                      <m:t>𝑒</m:t>
                    </m:r>
                    <m:sSup>
                      <m:sSupPr>
                        <m:ctrlPr>
                          <a:rPr lang="en-GB" i="1">
                            <a:latin typeface="Cambria Math" panose="02040503050406030204" pitchFamily="18" charset="0"/>
                          </a:rPr>
                        </m:ctrlPr>
                      </m:sSupPr>
                      <m:e>
                        <m:r>
                          <a:rPr lang="en-GB" i="1">
                            <a:latin typeface="Cambria Math" panose="02040503050406030204" pitchFamily="18" charset="0"/>
                          </a:rPr>
                          <m:t>𝑟</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i="1">
                        <a:latin typeface="Cambria Math" panose="02040503050406030204" pitchFamily="18" charset="0"/>
                      </a:rPr>
                      <m:t>𝑑</m:t>
                    </m:r>
                  </m:oMath>
                </a14:m>
                <a:endParaRPr lang="en-GB" dirty="0"/>
              </a:p>
              <a:p>
                <a:endParaRPr lang="en-GB" dirty="0"/>
              </a:p>
            </p:txBody>
          </p:sp>
        </mc:Choice>
        <mc:Fallback xmlns="">
          <p:sp>
            <p:nvSpPr>
              <p:cNvPr id="4" name="Content Placeholder 3">
                <a:extLst>
                  <a:ext uri="{FF2B5EF4-FFF2-40B4-BE49-F238E27FC236}">
                    <a16:creationId xmlns:a16="http://schemas.microsoft.com/office/drawing/2014/main" id="{2D93B1DF-689A-4981-AF97-CFDC56FEE6F1}"/>
                  </a:ext>
                </a:extLst>
              </p:cNvPr>
              <p:cNvSpPr>
                <a:spLocks noGrp="1" noRot="1" noChangeAspect="1" noMove="1" noResize="1" noEditPoints="1" noAdjustHandles="1" noChangeArrowheads="1" noChangeShapeType="1" noTextEdit="1"/>
              </p:cNvSpPr>
              <p:nvPr>
                <p:ph sz="half" idx="2"/>
              </p:nvPr>
            </p:nvSpPr>
            <p:spPr>
              <a:xfrm>
                <a:off x="7010400" y="119174"/>
                <a:ext cx="5181600" cy="4351338"/>
              </a:xfrm>
              <a:blipFill>
                <a:blip r:embed="rId3"/>
                <a:stretch>
                  <a:fillRect l="-2118"/>
                </a:stretch>
              </a:blipFill>
            </p:spPr>
            <p:txBody>
              <a:bodyPr/>
              <a:lstStyle/>
              <a:p>
                <a:r>
                  <a:rPr lang="en-GB">
                    <a:noFill/>
                  </a:rPr>
                  <a:t> </a:t>
                </a:r>
              </a:p>
            </p:txBody>
          </p:sp>
        </mc:Fallback>
      </mc:AlternateContent>
    </p:spTree>
    <p:extLst>
      <p:ext uri="{BB962C8B-B14F-4D97-AF65-F5344CB8AC3E}">
        <p14:creationId xmlns:p14="http://schemas.microsoft.com/office/powerpoint/2010/main" val="4085918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5DD0-88E6-4C7E-867A-665514991E0E}"/>
              </a:ext>
            </a:extLst>
          </p:cNvPr>
          <p:cNvSpPr>
            <a:spLocks noGrp="1"/>
          </p:cNvSpPr>
          <p:nvPr>
            <p:ph type="title"/>
          </p:nvPr>
        </p:nvSpPr>
        <p:spPr/>
        <p:txBody>
          <a:bodyPr/>
          <a:lstStyle/>
          <a:p>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3F8DB0-EF02-4FD2-9F02-97FE017B2FDC}"/>
                  </a:ext>
                </a:extLst>
              </p:cNvPr>
              <p:cNvSpPr>
                <a:spLocks noGrp="1"/>
              </p:cNvSpPr>
              <p:nvPr>
                <p:ph sz="half" idx="1"/>
              </p:nvPr>
            </p:nvSpPr>
            <p:spPr>
              <a:xfrm>
                <a:off x="289775" y="1825625"/>
                <a:ext cx="9820140" cy="4351338"/>
              </a:xfrm>
            </p:spPr>
            <p:txBody>
              <a:bodyPr>
                <a:normAutofit/>
              </a:bodyPr>
              <a:lstStyle/>
              <a:p>
                <a:r>
                  <a:rPr lang="en-GB" dirty="0"/>
                  <a:t>Third subproblem </a:t>
                </a:r>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1</m:t>
                        </m:r>
                      </m:sub>
                    </m:sSub>
                    <m:r>
                      <a:rPr lang="en-GB" i="1">
                        <a:latin typeface="Cambria Math" panose="02040503050406030204" pitchFamily="18" charset="0"/>
                      </a:rPr>
                      <m:t>=</m:t>
                    </m:r>
                    <m:r>
                      <a:rPr lang="en-GB" b="0" i="1" smtClean="0">
                        <a:latin typeface="Cambria Math" panose="02040503050406030204" pitchFamily="18" charset="0"/>
                      </a:rPr>
                      <m:t>46</m:t>
                    </m:r>
                    <m:r>
                      <a:rPr lang="en-GB" i="1" smtClean="0">
                        <a:latin typeface="Cambria Math" panose="02040503050406030204" pitchFamily="18" charset="0"/>
                      </a:rPr>
                      <m:t>∗</m:t>
                    </m:r>
                    <m:r>
                      <a:rPr lang="en-GB" b="0" i="1" smtClean="0">
                        <a:latin typeface="Cambria Math" panose="02040503050406030204" pitchFamily="18" charset="0"/>
                      </a:rPr>
                      <m:t>64−</m:t>
                    </m:r>
                    <m:sSub>
                      <m:sSubPr>
                        <m:ctrlPr>
                          <a:rPr lang="en-GB" i="1">
                            <a:latin typeface="Cambria Math" panose="02040503050406030204" pitchFamily="18" charset="0"/>
                          </a:rPr>
                        </m:ctrlPr>
                      </m:sSubPr>
                      <m:e>
                        <m:r>
                          <a:rPr lang="en-GB" b="0" i="1" smtClean="0">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𝑑</m:t>
                        </m:r>
                      </m:e>
                      <m:sub>
                        <m:r>
                          <a:rPr lang="en-GB" i="1">
                            <a:latin typeface="Cambria Math" panose="02040503050406030204" pitchFamily="18" charset="0"/>
                          </a:rPr>
                          <m:t>1</m:t>
                        </m:r>
                      </m:sub>
                    </m:sSub>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4</m:t>
                    </m:r>
                    <m:r>
                      <a:rPr lang="en-GB" i="1">
                        <a:latin typeface="Cambria Math" panose="02040503050406030204" pitchFamily="18" charset="0"/>
                      </a:rPr>
                      <m:t>∗</m:t>
                    </m:r>
                    <m:r>
                      <a:rPr lang="en-GB" b="0" i="1" smtClean="0">
                        <a:latin typeface="Cambria Math" panose="02040503050406030204" pitchFamily="18" charset="0"/>
                      </a:rPr>
                      <m:t>6=</m:t>
                    </m:r>
                    <m:r>
                      <a:rPr lang="en-GB" b="0" i="0" smtClean="0">
                        <a:latin typeface="Cambria Math" panose="02040503050406030204" pitchFamily="18" charset="0"/>
                      </a:rPr>
                      <m:t>24</m:t>
                    </m:r>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r>
                      <a:rPr lang="en-GB" i="1">
                        <a:latin typeface="Cambria Math" panose="02040503050406030204" pitchFamily="18" charset="0"/>
                      </a:rPr>
                      <m:t>=</m:t>
                    </m:r>
                    <m:r>
                      <a:rPr lang="en-GB" b="0" i="1" smtClean="0">
                        <a:latin typeface="Cambria Math" panose="02040503050406030204" pitchFamily="18" charset="0"/>
                      </a:rPr>
                      <m:t>6</m:t>
                    </m:r>
                    <m:r>
                      <a:rPr lang="en-GB" i="1">
                        <a:latin typeface="Cambria Math" panose="02040503050406030204" pitchFamily="18" charset="0"/>
                      </a:rPr>
                      <m:t>∗</m:t>
                    </m:r>
                    <m:r>
                      <a:rPr lang="en-GB" b="0" i="1" smtClean="0">
                        <a:latin typeface="Cambria Math" panose="02040503050406030204" pitchFamily="18" charset="0"/>
                      </a:rPr>
                      <m:t>4=24</m:t>
                    </m:r>
                  </m:oMath>
                </a14:m>
                <a:endParaRPr lang="en-GB" b="0"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b="0" i="1" smtClean="0">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4</m:t>
                        </m:r>
                        <m:r>
                          <a:rPr lang="en-GB" i="1">
                            <a:latin typeface="Cambria Math" panose="02040503050406030204" pitchFamily="18" charset="0"/>
                          </a:rPr>
                          <m:t>+</m:t>
                        </m:r>
                        <m:r>
                          <a:rPr lang="en-GB" b="0" i="1" smtClean="0">
                            <a:latin typeface="Cambria Math" panose="02040503050406030204" pitchFamily="18" charset="0"/>
                          </a:rPr>
                          <m:t>6</m:t>
                        </m:r>
                      </m:e>
                    </m:d>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6</m:t>
                        </m:r>
                        <m:r>
                          <a:rPr lang="en-GB" i="1">
                            <a:latin typeface="Cambria Math" panose="02040503050406030204" pitchFamily="18" charset="0"/>
                          </a:rPr>
                          <m:t>+</m:t>
                        </m:r>
                        <m:r>
                          <a:rPr lang="en-GB" b="0" i="1" smtClean="0">
                            <a:latin typeface="Cambria Math" panose="02040503050406030204" pitchFamily="18" charset="0"/>
                          </a:rPr>
                          <m:t>4</m:t>
                        </m:r>
                      </m:e>
                    </m:d>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b="0" i="1" smtClean="0">
                            <a:latin typeface="Cambria Math" panose="02040503050406030204" pitchFamily="18" charset="0"/>
                          </a:rPr>
                          <m:t>2</m:t>
                        </m:r>
                      </m:sub>
                    </m:sSub>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2</m:t>
                        </m:r>
                      </m:sub>
                    </m:sSub>
                    <m:r>
                      <a:rPr lang="en-GB" b="0" i="1" smtClean="0">
                        <a:latin typeface="Cambria Math" panose="02040503050406030204" pitchFamily="18" charset="0"/>
                      </a:rPr>
                      <m:t>=52</m:t>
                    </m:r>
                  </m:oMath>
                </a14:m>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1</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24∗</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rPr>
                          <m:t>+52∗10+24−714−516</m:t>
                        </m:r>
                      </m:e>
                    </m:d>
                    <m:r>
                      <a:rPr lang="en-GB" b="0" i="1" smtClean="0">
                        <a:latin typeface="Cambria Math" panose="02040503050406030204" pitchFamily="18" charset="0"/>
                      </a:rPr>
                      <m:t>=1714</m:t>
                    </m:r>
                  </m:oMath>
                </a14:m>
                <a:endParaRPr lang="en-GB" dirty="0"/>
              </a:p>
            </p:txBody>
          </p:sp>
        </mc:Choice>
        <mc:Fallback xmlns="">
          <p:sp>
            <p:nvSpPr>
              <p:cNvPr id="3" name="Content Placeholder 2">
                <a:extLst>
                  <a:ext uri="{FF2B5EF4-FFF2-40B4-BE49-F238E27FC236}">
                    <a16:creationId xmlns:a16="http://schemas.microsoft.com/office/drawing/2014/main" id="{5A3F8DB0-EF02-4FD2-9F02-97FE017B2FDC}"/>
                  </a:ext>
                </a:extLst>
              </p:cNvPr>
              <p:cNvSpPr>
                <a:spLocks noGrp="1" noRot="1" noChangeAspect="1" noMove="1" noResize="1" noEditPoints="1" noAdjustHandles="1" noChangeArrowheads="1" noChangeShapeType="1" noTextEdit="1"/>
              </p:cNvSpPr>
              <p:nvPr>
                <p:ph sz="half" idx="1"/>
              </p:nvPr>
            </p:nvSpPr>
            <p:spPr>
              <a:xfrm>
                <a:off x="289775" y="1825625"/>
                <a:ext cx="9820140" cy="4351338"/>
              </a:xfrm>
              <a:blipFill>
                <a:blip r:embed="rId2"/>
                <a:stretch>
                  <a:fillRect l="-1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D93B1DF-689A-4981-AF97-CFDC56FEE6F1}"/>
                  </a:ext>
                </a:extLst>
              </p:cNvPr>
              <p:cNvSpPr>
                <a:spLocks noGrp="1"/>
              </p:cNvSpPr>
              <p:nvPr>
                <p:ph sz="half" idx="2"/>
              </p:nvPr>
            </p:nvSpPr>
            <p:spPr>
              <a:xfrm>
                <a:off x="7010400" y="119174"/>
                <a:ext cx="5181600" cy="4351338"/>
              </a:xfrm>
            </p:spPr>
            <p:txBody>
              <a:bodyPr>
                <a:normAutofit/>
              </a:bodyPr>
              <a:lstStyle/>
              <a:p>
                <a14:m>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oMath>
                </a14:m>
                <a:endParaRPr lang="en-GB" dirty="0"/>
              </a:p>
              <a:p>
                <a14:m>
                  <m:oMath xmlns:m="http://schemas.openxmlformats.org/officeDocument/2006/math">
                    <m:r>
                      <a:rPr lang="en-GB" i="1">
                        <a:latin typeface="Cambria Math" panose="02040503050406030204" pitchFamily="18" charset="0"/>
                      </a:rPr>
                      <m:t>𝑑</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𝐿</m:t>
                        </m:r>
                      </m:sub>
                    </m:sSub>
                  </m:oMath>
                </a14:m>
                <a:endParaRPr lang="en-GB" dirty="0"/>
              </a:p>
              <a:p>
                <a14:m>
                  <m:oMath xmlns:m="http://schemas.openxmlformats.org/officeDocument/2006/math">
                    <m:r>
                      <a:rPr lang="en-GB" i="1">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𝑑</m:t>
                    </m:r>
                  </m:oMath>
                </a14:m>
                <a:endParaRPr lang="en-GB" dirty="0"/>
              </a:p>
              <a:p>
                <a:r>
                  <a:rPr lang="en-GB" dirty="0"/>
                  <a:t>Then</a:t>
                </a:r>
              </a:p>
              <a:p>
                <a14:m>
                  <m:oMath xmlns:m="http://schemas.openxmlformats.org/officeDocument/2006/math">
                    <m:r>
                      <a:rPr lang="en-GB" i="1">
                        <a:latin typeface="Cambria Math" panose="02040503050406030204" pitchFamily="18" charset="0"/>
                      </a:rPr>
                      <m:t>𝑥𝑦</m:t>
                    </m:r>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𝑛</m:t>
                        </m:r>
                      </m:sup>
                    </m:sSup>
                    <m:r>
                      <a:rPr lang="en-GB" i="1">
                        <a:latin typeface="Cambria Math" panose="02040503050406030204" pitchFamily="18" charset="0"/>
                      </a:rPr>
                      <m:t>+</m:t>
                    </m:r>
                    <m:r>
                      <a:rPr lang="en-GB" i="1">
                        <a:latin typeface="Cambria Math" panose="02040503050406030204" pitchFamily="18" charset="0"/>
                      </a:rPr>
                      <m:t>𝑒</m:t>
                    </m:r>
                    <m:sSup>
                      <m:sSupPr>
                        <m:ctrlPr>
                          <a:rPr lang="en-GB" i="1">
                            <a:latin typeface="Cambria Math" panose="02040503050406030204" pitchFamily="18" charset="0"/>
                          </a:rPr>
                        </m:ctrlPr>
                      </m:sSupPr>
                      <m:e>
                        <m:r>
                          <a:rPr lang="en-GB" i="1">
                            <a:latin typeface="Cambria Math" panose="02040503050406030204" pitchFamily="18" charset="0"/>
                          </a:rPr>
                          <m:t>𝑟</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i="1">
                        <a:latin typeface="Cambria Math" panose="02040503050406030204" pitchFamily="18" charset="0"/>
                      </a:rPr>
                      <m:t>𝑑</m:t>
                    </m:r>
                  </m:oMath>
                </a14:m>
                <a:endParaRPr lang="en-GB" dirty="0"/>
              </a:p>
              <a:p>
                <a:endParaRPr lang="en-GB" dirty="0"/>
              </a:p>
            </p:txBody>
          </p:sp>
        </mc:Choice>
        <mc:Fallback xmlns="">
          <p:sp>
            <p:nvSpPr>
              <p:cNvPr id="4" name="Content Placeholder 3">
                <a:extLst>
                  <a:ext uri="{FF2B5EF4-FFF2-40B4-BE49-F238E27FC236}">
                    <a16:creationId xmlns:a16="http://schemas.microsoft.com/office/drawing/2014/main" id="{2D93B1DF-689A-4981-AF97-CFDC56FEE6F1}"/>
                  </a:ext>
                </a:extLst>
              </p:cNvPr>
              <p:cNvSpPr>
                <a:spLocks noGrp="1" noRot="1" noChangeAspect="1" noMove="1" noResize="1" noEditPoints="1" noAdjustHandles="1" noChangeArrowheads="1" noChangeShapeType="1" noTextEdit="1"/>
              </p:cNvSpPr>
              <p:nvPr>
                <p:ph sz="half" idx="2"/>
              </p:nvPr>
            </p:nvSpPr>
            <p:spPr>
              <a:xfrm>
                <a:off x="7010400" y="119174"/>
                <a:ext cx="5181600" cy="4351338"/>
              </a:xfrm>
              <a:blipFill>
                <a:blip r:embed="rId3"/>
                <a:stretch>
                  <a:fillRect l="-2118"/>
                </a:stretch>
              </a:blipFill>
            </p:spPr>
            <p:txBody>
              <a:bodyPr/>
              <a:lstStyle/>
              <a:p>
                <a:r>
                  <a:rPr lang="en-GB">
                    <a:noFill/>
                  </a:rPr>
                  <a:t> </a:t>
                </a:r>
              </a:p>
            </p:txBody>
          </p:sp>
        </mc:Fallback>
      </mc:AlternateContent>
    </p:spTree>
    <p:extLst>
      <p:ext uri="{BB962C8B-B14F-4D97-AF65-F5344CB8AC3E}">
        <p14:creationId xmlns:p14="http://schemas.microsoft.com/office/powerpoint/2010/main" val="2517426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A81F-6C13-4A3D-BBB6-5A10122A540E}"/>
              </a:ext>
            </a:extLst>
          </p:cNvPr>
          <p:cNvSpPr>
            <a:spLocks noGrp="1"/>
          </p:cNvSpPr>
          <p:nvPr>
            <p:ph type="title"/>
          </p:nvPr>
        </p:nvSpPr>
        <p:spPr/>
        <p:txBody>
          <a:bodyPr/>
          <a:lstStyle/>
          <a:p>
            <a:r>
              <a:rPr lang="en-GB" dirty="0"/>
              <a:t>Final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598AD7-7877-4DE0-8094-40AE2E2D7510}"/>
                  </a:ext>
                </a:extLst>
              </p:cNvPr>
              <p:cNvSpPr>
                <a:spLocks noGrp="1"/>
              </p:cNvSpPr>
              <p:nvPr>
                <p:ph sz="half" idx="1"/>
              </p:nvPr>
            </p:nvSpPr>
            <p:spPr>
              <a:xfrm>
                <a:off x="148107" y="1825625"/>
                <a:ext cx="6771067" cy="4351338"/>
              </a:xfrm>
            </p:spPr>
            <p:txBody>
              <a:bodyPr/>
              <a:lstStyle/>
              <a:p>
                <a14:m>
                  <m:oMath xmlns:m="http://schemas.openxmlformats.org/officeDocument/2006/math">
                    <m:r>
                      <a:rPr lang="en-GB" b="0" i="1" smtClean="0">
                        <a:latin typeface="Cambria Math" panose="02040503050406030204" pitchFamily="18" charset="0"/>
                      </a:rPr>
                      <m:t>1234∗4321</m:t>
                    </m:r>
                  </m:oMath>
                </a14:m>
                <a:endParaRPr lang="en-GB" i="1" dirty="0">
                  <a:latin typeface="Cambria Math" panose="02040503050406030204" pitchFamily="18" charset="0"/>
                </a:endParaRP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1</m:t>
                        </m:r>
                      </m:sub>
                    </m:sSub>
                    <m:r>
                      <a:rPr lang="en-GB" b="0" i="1" smtClean="0">
                        <a:latin typeface="Cambria Math" panose="02040503050406030204" pitchFamily="18" charset="0"/>
                      </a:rPr>
                      <m:t>=516</m:t>
                    </m:r>
                  </m:oMath>
                </a14:m>
                <a:endParaRPr lang="en-GB" b="0"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𝑑</m:t>
                        </m:r>
                      </m:e>
                      <m:sub>
                        <m:r>
                          <a:rPr lang="en-GB" i="1">
                            <a:latin typeface="Cambria Math" panose="02040503050406030204" pitchFamily="18" charset="0"/>
                          </a:rPr>
                          <m:t>1</m:t>
                        </m:r>
                      </m:sub>
                    </m:sSub>
                    <m:r>
                      <a:rPr lang="en-GB" i="1">
                        <a:latin typeface="Cambria Math" panose="02040503050406030204" pitchFamily="18" charset="0"/>
                      </a:rPr>
                      <m:t>=714</m:t>
                    </m:r>
                  </m:oMath>
                </a14:m>
                <a:endParaRPr lang="en-GB" dirty="0"/>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1</m:t>
                        </m:r>
                      </m:sub>
                    </m:sSub>
                    <m:r>
                      <a:rPr lang="en-GB" i="1">
                        <a:latin typeface="Cambria Math" panose="02040503050406030204" pitchFamily="18" charset="0"/>
                      </a:rPr>
                      <m:t>=1714</m:t>
                    </m:r>
                  </m:oMath>
                </a14:m>
                <a:endParaRPr lang="en-GB" dirty="0"/>
              </a:p>
              <a:p>
                <a:endParaRPr lang="en-GB" dirty="0"/>
              </a:p>
              <a:p>
                <a14:m>
                  <m:oMath xmlns:m="http://schemas.openxmlformats.org/officeDocument/2006/math">
                    <m:r>
                      <a:rPr lang="en-GB" b="0" i="1" smtClean="0">
                        <a:latin typeface="Cambria Math" panose="02040503050406030204" pitchFamily="18" charset="0"/>
                      </a:rPr>
                      <m:t>1234∗4321=516∗</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r>
                      <a:rPr lang="en-GB" b="0" i="1" smtClean="0">
                        <a:latin typeface="Cambria Math" panose="02040503050406030204" pitchFamily="18" charset="0"/>
                      </a:rPr>
                      <m:t>+1714∗</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rPr>
                      <m:t>+714</m:t>
                    </m:r>
                    <m:r>
                      <a:rPr lang="en-GB" b="0" i="0" smtClean="0">
                        <a:latin typeface="Cambria Math" panose="02040503050406030204" pitchFamily="18" charset="0"/>
                      </a:rPr>
                      <m:t>=5332114</m:t>
                    </m:r>
                  </m:oMath>
                </a14:m>
                <a:endParaRPr lang="en-GB" b="0" dirty="0"/>
              </a:p>
              <a:p>
                <a:r>
                  <a:rPr lang="en-GB" dirty="0"/>
                  <a:t>Go us</a:t>
                </a:r>
              </a:p>
            </p:txBody>
          </p:sp>
        </mc:Choice>
        <mc:Fallback xmlns="">
          <p:sp>
            <p:nvSpPr>
              <p:cNvPr id="3" name="Content Placeholder 2">
                <a:extLst>
                  <a:ext uri="{FF2B5EF4-FFF2-40B4-BE49-F238E27FC236}">
                    <a16:creationId xmlns:a16="http://schemas.microsoft.com/office/drawing/2014/main" id="{FE598AD7-7877-4DE0-8094-40AE2E2D7510}"/>
                  </a:ext>
                </a:extLst>
              </p:cNvPr>
              <p:cNvSpPr>
                <a:spLocks noGrp="1" noRot="1" noChangeAspect="1" noMove="1" noResize="1" noEditPoints="1" noAdjustHandles="1" noChangeArrowheads="1" noChangeShapeType="1" noTextEdit="1"/>
              </p:cNvSpPr>
              <p:nvPr>
                <p:ph sz="half" idx="1"/>
              </p:nvPr>
            </p:nvSpPr>
            <p:spPr>
              <a:xfrm>
                <a:off x="148107" y="1825625"/>
                <a:ext cx="6771067" cy="4351338"/>
              </a:xfrm>
              <a:blipFill>
                <a:blip r:embed="rId2"/>
                <a:stretch>
                  <a:fillRect l="-16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A8E1AD01-166C-45BD-88C3-864C198FB69B}"/>
                  </a:ext>
                </a:extLst>
              </p:cNvPr>
              <p:cNvSpPr>
                <a:spLocks noGrp="1"/>
              </p:cNvSpPr>
              <p:nvPr>
                <p:ph sz="half" idx="2"/>
              </p:nvPr>
            </p:nvSpPr>
            <p:spPr>
              <a:xfrm>
                <a:off x="6919174" y="164251"/>
                <a:ext cx="5181600" cy="4351338"/>
              </a:xfrm>
            </p:spPr>
            <p:txBody>
              <a:bodyPr>
                <a:normAutofit/>
              </a:bodyPr>
              <a:lstStyle/>
              <a:p>
                <a14:m>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oMath>
                </a14:m>
                <a:endParaRPr lang="en-GB" dirty="0"/>
              </a:p>
              <a:p>
                <a14:m>
                  <m:oMath xmlns:m="http://schemas.openxmlformats.org/officeDocument/2006/math">
                    <m:r>
                      <a:rPr lang="en-GB" i="1">
                        <a:latin typeface="Cambria Math" panose="02040503050406030204" pitchFamily="18" charset="0"/>
                      </a:rPr>
                      <m:t>𝑑</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𝐿</m:t>
                        </m:r>
                      </m:sub>
                    </m:sSub>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𝐿</m:t>
                        </m:r>
                      </m:sub>
                    </m:sSub>
                  </m:oMath>
                </a14:m>
                <a:endParaRPr lang="en-GB" dirty="0"/>
              </a:p>
              <a:p>
                <a14:m>
                  <m:oMath xmlns:m="http://schemas.openxmlformats.org/officeDocument/2006/math">
                    <m:r>
                      <a:rPr lang="en-GB" i="1">
                        <a:latin typeface="Cambria Math" panose="02040503050406030204" pitchFamily="18" charset="0"/>
                      </a:rPr>
                      <m:t>𝑒</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𝑋</m:t>
                        </m:r>
                      </m:e>
                      <m:sub>
                        <m:r>
                          <a:rPr lang="en-GB" i="1">
                            <a:latin typeface="Cambria Math" panose="02040503050406030204" pitchFamily="18" charset="0"/>
                          </a:rPr>
                          <m:t>𝐿</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𝐻</m:t>
                            </m:r>
                          </m:sub>
                        </m:sSub>
                        <m:r>
                          <a:rPr lang="en-GB" i="1">
                            <a:latin typeface="Cambria Math" panose="02040503050406030204" pitchFamily="18" charset="0"/>
                          </a:rPr>
                          <m:t>+</m:t>
                        </m:r>
                        <m:r>
                          <a:rPr lang="en-GB" i="1">
                            <a:latin typeface="Cambria Math" panose="02040503050406030204" pitchFamily="18" charset="0"/>
                          </a:rPr>
                          <m:t>𝑌</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𝑑</m:t>
                    </m:r>
                  </m:oMath>
                </a14:m>
                <a:endParaRPr lang="en-GB" dirty="0"/>
              </a:p>
              <a:p>
                <a:r>
                  <a:rPr lang="en-GB" dirty="0"/>
                  <a:t>Then</a:t>
                </a:r>
              </a:p>
              <a:p>
                <a14:m>
                  <m:oMath xmlns:m="http://schemas.openxmlformats.org/officeDocument/2006/math">
                    <m:r>
                      <a:rPr lang="en-GB" i="1">
                        <a:latin typeface="Cambria Math" panose="02040503050406030204" pitchFamily="18" charset="0"/>
                      </a:rPr>
                      <m:t>𝑥𝑦</m:t>
                    </m:r>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𝑛</m:t>
                        </m:r>
                      </m:sup>
                    </m:sSup>
                    <m:r>
                      <a:rPr lang="en-GB" i="1">
                        <a:latin typeface="Cambria Math" panose="02040503050406030204" pitchFamily="18" charset="0"/>
                      </a:rPr>
                      <m:t>+</m:t>
                    </m:r>
                    <m:r>
                      <a:rPr lang="en-GB" i="1">
                        <a:latin typeface="Cambria Math" panose="02040503050406030204" pitchFamily="18" charset="0"/>
                      </a:rPr>
                      <m:t>𝑒</m:t>
                    </m:r>
                    <m:sSup>
                      <m:sSupPr>
                        <m:ctrlPr>
                          <a:rPr lang="en-GB" i="1">
                            <a:latin typeface="Cambria Math" panose="02040503050406030204" pitchFamily="18" charset="0"/>
                          </a:rPr>
                        </m:ctrlPr>
                      </m:sSupPr>
                      <m:e>
                        <m:r>
                          <a:rPr lang="en-GB" i="1">
                            <a:latin typeface="Cambria Math" panose="02040503050406030204" pitchFamily="18" charset="0"/>
                          </a:rPr>
                          <m:t>𝑟</m:t>
                        </m:r>
                      </m:e>
                      <m:sup>
                        <m:f>
                          <m:fPr>
                            <m:ctrlPr>
                              <a:rPr lang="en-GB" i="1">
                                <a:latin typeface="Cambria Math" panose="02040503050406030204" pitchFamily="18" charset="0"/>
                              </a:rPr>
                            </m:ctrlPr>
                          </m:fPr>
                          <m:num>
                            <m:r>
                              <a:rPr lang="en-GB" i="1">
                                <a:latin typeface="Cambria Math" panose="02040503050406030204" pitchFamily="18" charset="0"/>
                              </a:rPr>
                              <m:t>𝑛</m:t>
                            </m:r>
                          </m:num>
                          <m:den>
                            <m:r>
                              <a:rPr lang="en-GB" i="1">
                                <a:latin typeface="Cambria Math" panose="02040503050406030204" pitchFamily="18" charset="0"/>
                              </a:rPr>
                              <m:t>2</m:t>
                            </m:r>
                          </m:den>
                        </m:f>
                      </m:sup>
                    </m:sSup>
                    <m:r>
                      <a:rPr lang="en-GB" i="1">
                        <a:latin typeface="Cambria Math" panose="02040503050406030204" pitchFamily="18" charset="0"/>
                      </a:rPr>
                      <m:t>+</m:t>
                    </m:r>
                    <m:r>
                      <a:rPr lang="en-GB" i="1">
                        <a:latin typeface="Cambria Math" panose="02040503050406030204" pitchFamily="18" charset="0"/>
                      </a:rPr>
                      <m:t>𝑑</m:t>
                    </m:r>
                  </m:oMath>
                </a14:m>
                <a:endParaRPr lang="en-GB" dirty="0"/>
              </a:p>
              <a:p>
                <a:endParaRPr lang="en-GB" dirty="0"/>
              </a:p>
            </p:txBody>
          </p:sp>
        </mc:Choice>
        <mc:Fallback xmlns="">
          <p:sp>
            <p:nvSpPr>
              <p:cNvPr id="5" name="Content Placeholder 3">
                <a:extLst>
                  <a:ext uri="{FF2B5EF4-FFF2-40B4-BE49-F238E27FC236}">
                    <a16:creationId xmlns:a16="http://schemas.microsoft.com/office/drawing/2014/main" id="{A8E1AD01-166C-45BD-88C3-864C198FB69B}"/>
                  </a:ext>
                </a:extLst>
              </p:cNvPr>
              <p:cNvSpPr>
                <a:spLocks noGrp="1" noRot="1" noChangeAspect="1" noMove="1" noResize="1" noEditPoints="1" noAdjustHandles="1" noChangeArrowheads="1" noChangeShapeType="1" noTextEdit="1"/>
              </p:cNvSpPr>
              <p:nvPr>
                <p:ph sz="half" idx="2"/>
              </p:nvPr>
            </p:nvSpPr>
            <p:spPr>
              <a:xfrm>
                <a:off x="6919174" y="164251"/>
                <a:ext cx="5181600" cy="4351338"/>
              </a:xfrm>
              <a:blipFill>
                <a:blip r:embed="rId3"/>
                <a:stretch>
                  <a:fillRect l="-2118"/>
                </a:stretch>
              </a:blipFill>
            </p:spPr>
            <p:txBody>
              <a:bodyPr/>
              <a:lstStyle/>
              <a:p>
                <a:r>
                  <a:rPr lang="en-GB">
                    <a:noFill/>
                  </a:rPr>
                  <a:t> </a:t>
                </a:r>
              </a:p>
            </p:txBody>
          </p:sp>
        </mc:Fallback>
      </mc:AlternateContent>
    </p:spTree>
    <p:extLst>
      <p:ext uri="{BB962C8B-B14F-4D97-AF65-F5344CB8AC3E}">
        <p14:creationId xmlns:p14="http://schemas.microsoft.com/office/powerpoint/2010/main" val="1867664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034F-4B33-4F41-8B79-B28C176B6C6C}"/>
              </a:ext>
            </a:extLst>
          </p:cNvPr>
          <p:cNvSpPr>
            <a:spLocks noGrp="1"/>
          </p:cNvSpPr>
          <p:nvPr>
            <p:ph type="title"/>
          </p:nvPr>
        </p:nvSpPr>
        <p:spPr/>
        <p:txBody>
          <a:bodyPr/>
          <a:lstStyle/>
          <a:p>
            <a:r>
              <a:rPr lang="en-GB" dirty="0"/>
              <a:t>Halo Exchange</a:t>
            </a:r>
          </a:p>
        </p:txBody>
      </p:sp>
      <p:sp>
        <p:nvSpPr>
          <p:cNvPr id="3" name="Content Placeholder 2">
            <a:extLst>
              <a:ext uri="{FF2B5EF4-FFF2-40B4-BE49-F238E27FC236}">
                <a16:creationId xmlns:a16="http://schemas.microsoft.com/office/drawing/2014/main" id="{9A71E1DD-F434-4EA8-A380-43F3688E3C73}"/>
              </a:ext>
            </a:extLst>
          </p:cNvPr>
          <p:cNvSpPr>
            <a:spLocks noGrp="1"/>
          </p:cNvSpPr>
          <p:nvPr>
            <p:ph idx="1"/>
          </p:nvPr>
        </p:nvSpPr>
        <p:spPr/>
        <p:txBody>
          <a:bodyPr/>
          <a:lstStyle/>
          <a:p>
            <a:r>
              <a:rPr lang="en-GB" dirty="0"/>
              <a:t>This is where you have neighbouring elements that need to be exchanged between an otherwise parallelised task</a:t>
            </a:r>
          </a:p>
          <a:p>
            <a:endParaRPr lang="en-GB" dirty="0"/>
          </a:p>
          <a:p>
            <a:endParaRPr lang="en-GB" dirty="0"/>
          </a:p>
          <a:p>
            <a:r>
              <a:rPr lang="en-GB" dirty="0">
                <a:hlinkClick r:id="rId2"/>
              </a:rPr>
              <a:t>http://wgropp.cs.illinois.edu/courses/cs598-s16/lectures/lecture25.pdf</a:t>
            </a:r>
            <a:endParaRPr lang="en-GB" dirty="0"/>
          </a:p>
          <a:p>
            <a:endParaRPr lang="en-GB" dirty="0"/>
          </a:p>
          <a:p>
            <a:r>
              <a:rPr lang="en-GB" dirty="0">
                <a:hlinkClick r:id="rId3"/>
              </a:rPr>
              <a:t>http://wgropp.cs.illinois.edu/courses/cs598-s16/lectures/lecture27.pdf</a:t>
            </a:r>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8330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normAutofit/>
          </a:bodyPr>
          <a:lstStyle/>
          <a:p>
            <a:r>
              <a:rPr lang="en-US" altLang="en-US">
                <a:ea typeface="MS PGothic" charset="-128"/>
              </a:rPr>
              <a:t>Divide and Conquer Example: Quicksort</a:t>
            </a:r>
          </a:p>
        </p:txBody>
      </p:sp>
      <p:sp>
        <p:nvSpPr>
          <p:cNvPr id="10242" name="Content Placeholder 2"/>
          <p:cNvSpPr>
            <a:spLocks noGrp="1"/>
          </p:cNvSpPr>
          <p:nvPr>
            <p:ph idx="1"/>
          </p:nvPr>
        </p:nvSpPr>
        <p:spPr/>
        <p:txBody>
          <a:bodyPr/>
          <a:lstStyle/>
          <a:p>
            <a:r>
              <a:rPr lang="en-US" altLang="en-US" sz="1800" dirty="0">
                <a:ea typeface="MS PGothic" charset="-128"/>
              </a:rPr>
              <a:t>One well studied example of a divide and conquer algorithm with natural concurrency is quicksort </a:t>
            </a:r>
          </a:p>
          <a:p>
            <a:r>
              <a:rPr lang="en-US" altLang="en-US" sz="1800" dirty="0">
                <a:ea typeface="MS PGothic" charset="-128"/>
              </a:rPr>
              <a:t>As a sorting algorithm, it aims to sort a list of numbers in order of increasing value. </a:t>
            </a:r>
          </a:p>
          <a:p>
            <a:endParaRPr lang="en-US" altLang="en-US" dirty="0">
              <a:ea typeface="MS PGothic" charset="-128"/>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743201"/>
            <a:ext cx="5562600"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7467600" y="3048001"/>
            <a:ext cx="2743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To start, a pivot point is selected: one element of the array of numbers is selected as the pivot </a:t>
            </a:r>
          </a:p>
        </p:txBody>
      </p:sp>
    </p:spTree>
    <p:extLst>
      <p:ext uri="{BB962C8B-B14F-4D97-AF65-F5344CB8AC3E}">
        <p14:creationId xmlns:p14="http://schemas.microsoft.com/office/powerpoint/2010/main" val="846241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C35F-2B48-451A-BD5A-4B8FA80DA5F1}"/>
              </a:ext>
            </a:extLst>
          </p:cNvPr>
          <p:cNvSpPr>
            <a:spLocks noGrp="1"/>
          </p:cNvSpPr>
          <p:nvPr>
            <p:ph type="title"/>
          </p:nvPr>
        </p:nvSpPr>
        <p:spPr/>
        <p:txBody>
          <a:bodyPr/>
          <a:lstStyle/>
          <a:p>
            <a:r>
              <a:rPr lang="en-GB" dirty="0"/>
              <a:t>Mesh Exchange – General Idea</a:t>
            </a:r>
          </a:p>
        </p:txBody>
      </p:sp>
      <p:pic>
        <p:nvPicPr>
          <p:cNvPr id="4" name="Content Placeholder 3">
            <a:extLst>
              <a:ext uri="{FF2B5EF4-FFF2-40B4-BE49-F238E27FC236}">
                <a16:creationId xmlns:a16="http://schemas.microsoft.com/office/drawing/2014/main" id="{B9002921-B571-4180-AA15-C1EBE262A5EF}"/>
              </a:ext>
            </a:extLst>
          </p:cNvPr>
          <p:cNvPicPr>
            <a:picLocks noGrp="1" noChangeAspect="1"/>
          </p:cNvPicPr>
          <p:nvPr>
            <p:ph idx="1"/>
          </p:nvPr>
        </p:nvPicPr>
        <p:blipFill>
          <a:blip r:embed="rId2"/>
          <a:stretch>
            <a:fillRect/>
          </a:stretch>
        </p:blipFill>
        <p:spPr>
          <a:xfrm>
            <a:off x="3886200" y="1929606"/>
            <a:ext cx="4419600" cy="4143375"/>
          </a:xfrm>
          <a:prstGeom prst="rect">
            <a:avLst/>
          </a:prstGeom>
        </p:spPr>
      </p:pic>
    </p:spTree>
    <p:extLst>
      <p:ext uri="{BB962C8B-B14F-4D97-AF65-F5344CB8AC3E}">
        <p14:creationId xmlns:p14="http://schemas.microsoft.com/office/powerpoint/2010/main" val="113939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560-A386-43F6-947B-F24F422E85A2}"/>
              </a:ext>
            </a:extLst>
          </p:cNvPr>
          <p:cNvSpPr>
            <a:spLocks noGrp="1"/>
          </p:cNvSpPr>
          <p:nvPr>
            <p:ph type="title"/>
          </p:nvPr>
        </p:nvSpPr>
        <p:spPr/>
        <p:txBody>
          <a:bodyPr/>
          <a:lstStyle/>
          <a:p>
            <a:r>
              <a:rPr lang="en-GB" dirty="0"/>
              <a:t>Details?</a:t>
            </a:r>
          </a:p>
        </p:txBody>
      </p:sp>
      <p:sp>
        <p:nvSpPr>
          <p:cNvPr id="3" name="Content Placeholder 2">
            <a:extLst>
              <a:ext uri="{FF2B5EF4-FFF2-40B4-BE49-F238E27FC236}">
                <a16:creationId xmlns:a16="http://schemas.microsoft.com/office/drawing/2014/main" id="{9A821193-4D10-4D24-8472-501E179D19D8}"/>
              </a:ext>
            </a:extLst>
          </p:cNvPr>
          <p:cNvSpPr>
            <a:spLocks noGrp="1"/>
          </p:cNvSpPr>
          <p:nvPr>
            <p:ph idx="1"/>
          </p:nvPr>
        </p:nvSpPr>
        <p:spPr/>
        <p:txBody>
          <a:bodyPr>
            <a:normAutofit lnSpcReduction="10000"/>
          </a:bodyPr>
          <a:lstStyle/>
          <a:p>
            <a:r>
              <a:rPr lang="en-GB" dirty="0"/>
              <a:t>The ordering in which data is passed around, and what you do when waiting for data will matter to optimisation</a:t>
            </a:r>
          </a:p>
          <a:p>
            <a:endParaRPr lang="en-GB" dirty="0"/>
          </a:p>
          <a:p>
            <a:r>
              <a:rPr lang="en-GB" dirty="0"/>
              <a:t>Some of that will depend on your network topology too</a:t>
            </a:r>
          </a:p>
          <a:p>
            <a:endParaRPr lang="en-GB" dirty="0"/>
          </a:p>
          <a:p>
            <a:r>
              <a:rPr lang="en-GB" dirty="0"/>
              <a:t>If you do a breadth first/Depth first sending of data, the last node ends up taking a long time to get the data</a:t>
            </a:r>
          </a:p>
          <a:p>
            <a:endParaRPr lang="en-GB" dirty="0"/>
          </a:p>
          <a:p>
            <a:r>
              <a:rPr lang="en-GB" dirty="0"/>
              <a:t>Ideally (if bandwidth allows) You want to interleave your data transmissions that all happen at once</a:t>
            </a:r>
          </a:p>
        </p:txBody>
      </p:sp>
    </p:spTree>
    <p:extLst>
      <p:ext uri="{BB962C8B-B14F-4D97-AF65-F5344CB8AC3E}">
        <p14:creationId xmlns:p14="http://schemas.microsoft.com/office/powerpoint/2010/main" val="2497368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F2C4-6D4E-4D1E-990C-F2D3BCBF674C}"/>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78C77924-B26B-457F-85B1-AA215780C480}"/>
              </a:ext>
            </a:extLst>
          </p:cNvPr>
          <p:cNvPicPr>
            <a:picLocks noGrp="1" noChangeAspect="1"/>
          </p:cNvPicPr>
          <p:nvPr>
            <p:ph idx="1"/>
          </p:nvPr>
        </p:nvPicPr>
        <p:blipFill>
          <a:blip r:embed="rId2"/>
          <a:stretch>
            <a:fillRect/>
          </a:stretch>
        </p:blipFill>
        <p:spPr>
          <a:xfrm>
            <a:off x="3976687" y="1996281"/>
            <a:ext cx="4238625" cy="4010025"/>
          </a:xfrm>
          <a:prstGeom prst="rect">
            <a:avLst/>
          </a:prstGeom>
        </p:spPr>
      </p:pic>
    </p:spTree>
    <p:extLst>
      <p:ext uri="{BB962C8B-B14F-4D97-AF65-F5344CB8AC3E}">
        <p14:creationId xmlns:p14="http://schemas.microsoft.com/office/powerpoint/2010/main" val="2385132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0DB6-1360-458F-93C1-7D89CFA8F751}"/>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162C942A-01B2-4CD4-BEA4-B90BD510E5CD}"/>
              </a:ext>
            </a:extLst>
          </p:cNvPr>
          <p:cNvPicPr>
            <a:picLocks noGrp="1" noChangeAspect="1"/>
          </p:cNvPicPr>
          <p:nvPr>
            <p:ph idx="1"/>
          </p:nvPr>
        </p:nvPicPr>
        <p:blipFill>
          <a:blip r:embed="rId2"/>
          <a:stretch>
            <a:fillRect/>
          </a:stretch>
        </p:blipFill>
        <p:spPr>
          <a:xfrm>
            <a:off x="1777536" y="294812"/>
            <a:ext cx="8119877" cy="6198063"/>
          </a:xfrm>
          <a:prstGeom prst="rect">
            <a:avLst/>
          </a:prstGeom>
        </p:spPr>
      </p:pic>
    </p:spTree>
    <p:extLst>
      <p:ext uri="{BB962C8B-B14F-4D97-AF65-F5344CB8AC3E}">
        <p14:creationId xmlns:p14="http://schemas.microsoft.com/office/powerpoint/2010/main" val="2561059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F7C3-D3AA-4C3E-B163-1FA9628F8AB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EC7DAA03-5D7C-4422-A55D-C91A5213D21E}"/>
              </a:ext>
            </a:extLst>
          </p:cNvPr>
          <p:cNvPicPr>
            <a:picLocks noGrp="1" noChangeAspect="1"/>
          </p:cNvPicPr>
          <p:nvPr>
            <p:ph idx="1"/>
          </p:nvPr>
        </p:nvPicPr>
        <p:blipFill>
          <a:blip r:embed="rId2"/>
          <a:stretch>
            <a:fillRect/>
          </a:stretch>
        </p:blipFill>
        <p:spPr>
          <a:xfrm>
            <a:off x="1738585" y="265940"/>
            <a:ext cx="8121737" cy="6226935"/>
          </a:xfrm>
          <a:prstGeom prst="rect">
            <a:avLst/>
          </a:prstGeom>
        </p:spPr>
      </p:pic>
    </p:spTree>
    <p:extLst>
      <p:ext uri="{BB962C8B-B14F-4D97-AF65-F5344CB8AC3E}">
        <p14:creationId xmlns:p14="http://schemas.microsoft.com/office/powerpoint/2010/main" val="447168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0E9C-0F1B-4F30-A4FB-765EE0A1AE52}"/>
              </a:ext>
            </a:extLst>
          </p:cNvPr>
          <p:cNvSpPr>
            <a:spLocks noGrp="1"/>
          </p:cNvSpPr>
          <p:nvPr>
            <p:ph type="title"/>
          </p:nvPr>
        </p:nvSpPr>
        <p:spPr/>
        <p:txBody>
          <a:bodyPr/>
          <a:lstStyle/>
          <a:p>
            <a:r>
              <a:rPr lang="en-GB" dirty="0"/>
              <a:t>Permutation</a:t>
            </a:r>
          </a:p>
        </p:txBody>
      </p:sp>
      <p:pic>
        <p:nvPicPr>
          <p:cNvPr id="16386" name="Picture 2" descr="Capture3">
            <a:extLst>
              <a:ext uri="{FF2B5EF4-FFF2-40B4-BE49-F238E27FC236}">
                <a16:creationId xmlns:a16="http://schemas.microsoft.com/office/drawing/2014/main" id="{495D18DB-3D5A-49F4-B5C9-CB9ED4B6E61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7477224" y="151371"/>
            <a:ext cx="4319824" cy="67777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5F72091-701E-4E95-AB7A-6EE18C61F773}"/>
              </a:ext>
            </a:extLst>
          </p:cNvPr>
          <p:cNvSpPr>
            <a:spLocks noGrp="1"/>
          </p:cNvSpPr>
          <p:nvPr>
            <p:ph sz="half" idx="2"/>
          </p:nvPr>
        </p:nvSpPr>
        <p:spPr>
          <a:xfrm>
            <a:off x="286555" y="1812746"/>
            <a:ext cx="5181600" cy="4351338"/>
          </a:xfrm>
        </p:spPr>
        <p:txBody>
          <a:bodyPr>
            <a:normAutofit lnSpcReduction="10000"/>
          </a:bodyPr>
          <a:lstStyle/>
          <a:p>
            <a:r>
              <a:rPr lang="en-GB" dirty="0"/>
              <a:t>E.g. Cannon’s algorithm for matrix multiplication</a:t>
            </a:r>
          </a:p>
          <a:p>
            <a:endParaRPr lang="en-GB" dirty="0"/>
          </a:p>
          <a:p>
            <a:r>
              <a:rPr lang="en-GB" dirty="0"/>
              <a:t>The idea is that a process can multiply sub matrices, but which ones?  </a:t>
            </a:r>
          </a:p>
          <a:p>
            <a:endParaRPr lang="en-GB" dirty="0"/>
          </a:p>
          <a:p>
            <a:r>
              <a:rPr lang="en-GB" dirty="0"/>
              <a:t>You need to permute the data to the right place for the calculations</a:t>
            </a:r>
          </a:p>
        </p:txBody>
      </p:sp>
    </p:spTree>
    <p:extLst>
      <p:ext uri="{BB962C8B-B14F-4D97-AF65-F5344CB8AC3E}">
        <p14:creationId xmlns:p14="http://schemas.microsoft.com/office/powerpoint/2010/main" val="1104162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8FA8-E418-49DD-B8AB-B2A3F92962DC}"/>
              </a:ext>
            </a:extLst>
          </p:cNvPr>
          <p:cNvSpPr>
            <a:spLocks noGrp="1"/>
          </p:cNvSpPr>
          <p:nvPr>
            <p:ph type="title"/>
          </p:nvPr>
        </p:nvSpPr>
        <p:spPr/>
        <p:txBody>
          <a:bodyPr/>
          <a:lstStyle/>
          <a:p>
            <a:r>
              <a:rPr lang="en-GB" dirty="0"/>
              <a:t>Manager Worker</a:t>
            </a:r>
          </a:p>
        </p:txBody>
      </p:sp>
      <p:pic>
        <p:nvPicPr>
          <p:cNvPr id="17410" name="Picture 2" descr="Example manager-worker application with three intercommunicators connnecting separate groups of worker processes with a manager group. Consider constructing the communicator indicated by the arrow-headed line consisting of one process in group A and group C.  ">
            <a:extLst>
              <a:ext uri="{FF2B5EF4-FFF2-40B4-BE49-F238E27FC236}">
                <a16:creationId xmlns:a16="http://schemas.microsoft.com/office/drawing/2014/main" id="{B426127B-B9CB-4F04-94E5-B530419C275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28795" y="1716695"/>
            <a:ext cx="5385389" cy="40337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74D406F-F13C-4B0B-B7F5-45AA253AB565}"/>
              </a:ext>
            </a:extLst>
          </p:cNvPr>
          <p:cNvSpPr>
            <a:spLocks noGrp="1"/>
          </p:cNvSpPr>
          <p:nvPr>
            <p:ph sz="half" idx="2"/>
          </p:nvPr>
        </p:nvSpPr>
        <p:spPr/>
        <p:txBody>
          <a:bodyPr/>
          <a:lstStyle/>
          <a:p>
            <a:r>
              <a:rPr lang="en-GB" dirty="0"/>
              <a:t>Pretty much what it sounds like</a:t>
            </a:r>
          </a:p>
          <a:p>
            <a:r>
              <a:rPr lang="en-GB" dirty="0"/>
              <a:t>There’s a main/master/manager process that manages the secondary/slave/worker processes</a:t>
            </a:r>
          </a:p>
          <a:p>
            <a:endParaRPr lang="en-GB" dirty="0"/>
          </a:p>
          <a:p>
            <a:endParaRPr lang="en-GB" dirty="0"/>
          </a:p>
          <a:p>
            <a:endParaRPr lang="en-GB" dirty="0"/>
          </a:p>
        </p:txBody>
      </p:sp>
    </p:spTree>
    <p:extLst>
      <p:ext uri="{BB962C8B-B14F-4D97-AF65-F5344CB8AC3E}">
        <p14:creationId xmlns:p14="http://schemas.microsoft.com/office/powerpoint/2010/main" val="3182026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67D3-ED28-4E6A-9C76-F90905215FDA}"/>
              </a:ext>
            </a:extLst>
          </p:cNvPr>
          <p:cNvSpPr>
            <a:spLocks noGrp="1"/>
          </p:cNvSpPr>
          <p:nvPr>
            <p:ph type="title"/>
          </p:nvPr>
        </p:nvSpPr>
        <p:spPr/>
        <p:txBody>
          <a:bodyPr/>
          <a:lstStyle/>
          <a:p>
            <a:r>
              <a:rPr lang="en-GB" dirty="0"/>
              <a:t>Task Dataflow</a:t>
            </a:r>
          </a:p>
        </p:txBody>
      </p:sp>
      <p:pic>
        <p:nvPicPr>
          <p:cNvPr id="18434" name="Picture 2" descr="tpl-dataflow">
            <a:extLst>
              <a:ext uri="{FF2B5EF4-FFF2-40B4-BE49-F238E27FC236}">
                <a16:creationId xmlns:a16="http://schemas.microsoft.com/office/drawing/2014/main" id="{B41EA9FD-D1DA-438C-BD29-0A5F1BAE2E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61955"/>
            <a:ext cx="7505700" cy="245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34EF63-3ABB-4390-97C1-744BE3104AD6}"/>
              </a:ext>
            </a:extLst>
          </p:cNvPr>
          <p:cNvSpPr txBox="1"/>
          <p:nvPr/>
        </p:nvSpPr>
        <p:spPr>
          <a:xfrm>
            <a:off x="972355" y="4559121"/>
            <a:ext cx="9812879" cy="369332"/>
          </a:xfrm>
          <a:prstGeom prst="rect">
            <a:avLst/>
          </a:prstGeom>
          <a:noFill/>
        </p:spPr>
        <p:txBody>
          <a:bodyPr wrap="none" rtlCol="0">
            <a:spAutoFit/>
          </a:bodyPr>
          <a:lstStyle/>
          <a:p>
            <a:r>
              <a:rPr lang="en-US" dirty="0"/>
              <a:t>Workflow composed by multiple steps. Each operation can be treated as an independent computation.</a:t>
            </a:r>
            <a:endParaRPr lang="en-GB" dirty="0"/>
          </a:p>
        </p:txBody>
      </p:sp>
    </p:spTree>
    <p:extLst>
      <p:ext uri="{BB962C8B-B14F-4D97-AF65-F5344CB8AC3E}">
        <p14:creationId xmlns:p14="http://schemas.microsoft.com/office/powerpoint/2010/main" val="1968347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3E1E-F9C3-4333-8A8B-85E0C7D68195}"/>
              </a:ext>
            </a:extLst>
          </p:cNvPr>
          <p:cNvSpPr>
            <a:spLocks noGrp="1"/>
          </p:cNvSpPr>
          <p:nvPr>
            <p:ph type="title"/>
          </p:nvPr>
        </p:nvSpPr>
        <p:spPr/>
        <p:txBody>
          <a:bodyPr/>
          <a:lstStyle/>
          <a:p>
            <a:r>
              <a:rPr lang="en-GB" dirty="0"/>
              <a:t>Task Parallel Library Dataflow</a:t>
            </a:r>
          </a:p>
        </p:txBody>
      </p:sp>
      <p:pic>
        <p:nvPicPr>
          <p:cNvPr id="19458" name="Picture 2" descr="reusable-components">
            <a:extLst>
              <a:ext uri="{FF2B5EF4-FFF2-40B4-BE49-F238E27FC236}">
                <a16:creationId xmlns:a16="http://schemas.microsoft.com/office/drawing/2014/main" id="{E60E5E9A-3368-480A-A07E-172EDC6235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836" y="1861120"/>
            <a:ext cx="10098813" cy="264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365E9E-EB56-4B59-BCC8-8EE272C00F81}"/>
              </a:ext>
            </a:extLst>
          </p:cNvPr>
          <p:cNvSpPr txBox="1"/>
          <p:nvPr/>
        </p:nvSpPr>
        <p:spPr>
          <a:xfrm>
            <a:off x="1236372" y="5261020"/>
            <a:ext cx="10250050" cy="646331"/>
          </a:xfrm>
          <a:prstGeom prst="rect">
            <a:avLst/>
          </a:prstGeom>
          <a:noFill/>
        </p:spPr>
        <p:txBody>
          <a:bodyPr wrap="none" rtlCol="0">
            <a:spAutoFit/>
          </a:bodyPr>
          <a:lstStyle/>
          <a:p>
            <a:r>
              <a:rPr lang="en-GB" dirty="0"/>
              <a:t>Ok so now we have a queue and a parallel region where the task is parallelised (that’s the task parallel part)</a:t>
            </a:r>
          </a:p>
          <a:p>
            <a:endParaRPr lang="en-GB" dirty="0"/>
          </a:p>
        </p:txBody>
      </p:sp>
    </p:spTree>
    <p:extLst>
      <p:ext uri="{BB962C8B-B14F-4D97-AF65-F5344CB8AC3E}">
        <p14:creationId xmlns:p14="http://schemas.microsoft.com/office/powerpoint/2010/main" val="317035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691B-C319-4C44-9BCD-845AEBB82453}"/>
              </a:ext>
            </a:extLst>
          </p:cNvPr>
          <p:cNvSpPr>
            <a:spLocks noGrp="1"/>
          </p:cNvSpPr>
          <p:nvPr>
            <p:ph type="title"/>
          </p:nvPr>
        </p:nvSpPr>
        <p:spPr/>
        <p:txBody>
          <a:bodyPr/>
          <a:lstStyle/>
          <a:p>
            <a:endParaRPr lang="en-GB"/>
          </a:p>
        </p:txBody>
      </p:sp>
      <p:pic>
        <p:nvPicPr>
          <p:cNvPr id="20482" name="Picture 2" descr="multiple-producer-pattern">
            <a:extLst>
              <a:ext uri="{FF2B5EF4-FFF2-40B4-BE49-F238E27FC236}">
                <a16:creationId xmlns:a16="http://schemas.microsoft.com/office/drawing/2014/main" id="{A1A85DE4-9CF8-4A88-8CD1-D07EE59F57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7437" y="2801144"/>
            <a:ext cx="74771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normAutofit/>
          </a:bodyPr>
          <a:lstStyle/>
          <a:p>
            <a:r>
              <a:rPr lang="en-US" altLang="en-US">
                <a:ea typeface="MS PGothic" charset="-128"/>
              </a:rPr>
              <a:t>Divide and Conquer Example: Quicksort</a:t>
            </a:r>
          </a:p>
        </p:txBody>
      </p:sp>
      <p:pic>
        <p:nvPicPr>
          <p:cNvPr id="112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524000"/>
            <a:ext cx="60007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4"/>
          <p:cNvSpPr txBox="1">
            <a:spLocks noChangeArrowheads="1"/>
          </p:cNvSpPr>
          <p:nvPr/>
        </p:nvSpPr>
        <p:spPr bwMode="auto">
          <a:xfrm>
            <a:off x="7696200" y="1981200"/>
            <a:ext cx="2743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Using this pivot, the rest of the list is divided into a list containing numbers smaller than the pivot and a list containing numbers larger than the pivot </a:t>
            </a:r>
          </a:p>
        </p:txBody>
      </p:sp>
    </p:spTree>
    <p:extLst>
      <p:ext uri="{BB962C8B-B14F-4D97-AF65-F5344CB8AC3E}">
        <p14:creationId xmlns:p14="http://schemas.microsoft.com/office/powerpoint/2010/main" val="3805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50EF-166A-46F8-B13C-DAD7E1EB00B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31C4D3F-F68E-4535-832A-9B4AAC6B03B1}"/>
              </a:ext>
            </a:extLst>
          </p:cNvPr>
          <p:cNvSpPr>
            <a:spLocks noGrp="1"/>
          </p:cNvSpPr>
          <p:nvPr>
            <p:ph idx="1"/>
          </p:nvPr>
        </p:nvSpPr>
        <p:spPr/>
        <p:txBody>
          <a:bodyPr/>
          <a:lstStyle/>
          <a:p>
            <a:r>
              <a:rPr lang="en-GB" dirty="0"/>
              <a:t>End WI 2020 supplemental</a:t>
            </a:r>
          </a:p>
        </p:txBody>
      </p:sp>
    </p:spTree>
    <p:extLst>
      <p:ext uri="{BB962C8B-B14F-4D97-AF65-F5344CB8AC3E}">
        <p14:creationId xmlns:p14="http://schemas.microsoft.com/office/powerpoint/2010/main" val="2129264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A5C7-3EA3-438F-9E31-3A177136A2B0}"/>
              </a:ext>
            </a:extLst>
          </p:cNvPr>
          <p:cNvSpPr>
            <a:spLocks noGrp="1"/>
          </p:cNvSpPr>
          <p:nvPr>
            <p:ph type="title"/>
          </p:nvPr>
        </p:nvSpPr>
        <p:spPr/>
        <p:txBody>
          <a:bodyPr/>
          <a:lstStyle/>
          <a:p>
            <a:r>
              <a:rPr lang="en-GB" dirty="0"/>
              <a:t>The News</a:t>
            </a:r>
          </a:p>
        </p:txBody>
      </p:sp>
      <p:pic>
        <p:nvPicPr>
          <p:cNvPr id="4" name="Content Placeholder 3">
            <a:extLst>
              <a:ext uri="{FF2B5EF4-FFF2-40B4-BE49-F238E27FC236}">
                <a16:creationId xmlns:a16="http://schemas.microsoft.com/office/drawing/2014/main" id="{0C0FF792-A830-4BF3-987F-2345B7A8E31F}"/>
              </a:ext>
            </a:extLst>
          </p:cNvPr>
          <p:cNvPicPr>
            <a:picLocks noGrp="1" noChangeAspect="1"/>
          </p:cNvPicPr>
          <p:nvPr>
            <p:ph sz="half" idx="1"/>
          </p:nvPr>
        </p:nvPicPr>
        <p:blipFill>
          <a:blip r:embed="rId3"/>
          <a:stretch>
            <a:fillRect/>
          </a:stretch>
        </p:blipFill>
        <p:spPr>
          <a:xfrm>
            <a:off x="153640" y="1593806"/>
            <a:ext cx="4773436" cy="4351338"/>
          </a:xfrm>
          <a:prstGeom prst="rect">
            <a:avLst/>
          </a:prstGeom>
        </p:spPr>
      </p:pic>
      <p:sp>
        <p:nvSpPr>
          <p:cNvPr id="8" name="Content Placeholder 7">
            <a:extLst>
              <a:ext uri="{FF2B5EF4-FFF2-40B4-BE49-F238E27FC236}">
                <a16:creationId xmlns:a16="http://schemas.microsoft.com/office/drawing/2014/main" id="{49069F8F-387E-403F-B4B1-51028F64FBAA}"/>
              </a:ext>
            </a:extLst>
          </p:cNvPr>
          <p:cNvSpPr>
            <a:spLocks noGrp="1"/>
          </p:cNvSpPr>
          <p:nvPr>
            <p:ph sz="half" idx="2"/>
          </p:nvPr>
        </p:nvSpPr>
        <p:spPr/>
        <p:txBody>
          <a:bodyPr>
            <a:normAutofit fontScale="92500"/>
          </a:bodyPr>
          <a:lstStyle/>
          <a:p>
            <a:r>
              <a:rPr lang="en-GB" dirty="0"/>
              <a:t>512 nodes, total 8192 375Mhz IBM processors</a:t>
            </a:r>
          </a:p>
          <a:p>
            <a:r>
              <a:rPr lang="en-GB" dirty="0"/>
              <a:t>6TB of memory, 160TB of storage</a:t>
            </a:r>
          </a:p>
          <a:p>
            <a:r>
              <a:rPr lang="en-GB" dirty="0"/>
              <a:t>12 </a:t>
            </a:r>
            <a:r>
              <a:rPr lang="en-GB" dirty="0" err="1"/>
              <a:t>Tflops</a:t>
            </a:r>
            <a:r>
              <a:rPr lang="en-GB" dirty="0"/>
              <a:t> of performance.  </a:t>
            </a:r>
          </a:p>
          <a:p>
            <a:r>
              <a:rPr lang="en-GB" dirty="0"/>
              <a:t>Was for nuclear weapons design/testing simulation (after the test ban treaties in the 1990s)</a:t>
            </a:r>
          </a:p>
          <a:p>
            <a:endParaRPr lang="en-GB" dirty="0"/>
          </a:p>
          <a:p>
            <a:r>
              <a:rPr lang="en-GB" dirty="0"/>
              <a:t>Xbox4 -&gt; also 12 </a:t>
            </a:r>
            <a:r>
              <a:rPr lang="en-GB" dirty="0" err="1"/>
              <a:t>Tflops</a:t>
            </a:r>
            <a:r>
              <a:rPr lang="en-GB"/>
              <a:t>.  </a:t>
            </a:r>
            <a:endParaRPr lang="en-GB" dirty="0"/>
          </a:p>
        </p:txBody>
      </p:sp>
    </p:spTree>
    <p:extLst>
      <p:ext uri="{BB962C8B-B14F-4D97-AF65-F5344CB8AC3E}">
        <p14:creationId xmlns:p14="http://schemas.microsoft.com/office/powerpoint/2010/main" val="2508175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Libraries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352140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49129"/>
            <a:ext cx="7886700" cy="994172"/>
          </a:xfrm>
        </p:spPr>
        <p:txBody>
          <a:bodyPr/>
          <a:lstStyle/>
          <a:p>
            <a:r>
              <a:rPr lang="en-US" dirty="0"/>
              <a:t>Libraries</a:t>
            </a:r>
          </a:p>
        </p:txBody>
      </p:sp>
      <p:sp>
        <p:nvSpPr>
          <p:cNvPr id="3" name="Content Placeholder 2"/>
          <p:cNvSpPr>
            <a:spLocks noGrp="1"/>
          </p:cNvSpPr>
          <p:nvPr>
            <p:ph idx="1"/>
          </p:nvPr>
        </p:nvSpPr>
        <p:spPr>
          <a:xfrm>
            <a:off x="2152650" y="1488342"/>
            <a:ext cx="7886700" cy="731587"/>
          </a:xfrm>
        </p:spPr>
        <p:txBody>
          <a:bodyPr>
            <a:normAutofit fontScale="77500" lnSpcReduction="20000"/>
          </a:bodyPr>
          <a:lstStyle/>
          <a:p>
            <a:r>
              <a:rPr lang="en-US" dirty="0"/>
              <a:t>Widely varying computational science disciplines use a significant amount of the available high performance computing resources.</a:t>
            </a:r>
          </a:p>
          <a:p>
            <a:endParaRPr lang="en-US" dirty="0"/>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56438" y="2219927"/>
            <a:ext cx="9079127" cy="3773198"/>
          </a:xfrm>
          <a:prstGeom prst="rect">
            <a:avLst/>
          </a:prstGeom>
        </p:spPr>
      </p:pic>
    </p:spTree>
    <p:extLst>
      <p:ext uri="{BB962C8B-B14F-4D97-AF65-F5344CB8AC3E}">
        <p14:creationId xmlns:p14="http://schemas.microsoft.com/office/powerpoint/2010/main" val="395443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997909"/>
            <a:ext cx="7886700" cy="994172"/>
          </a:xfrm>
        </p:spPr>
        <p:txBody>
          <a:bodyPr/>
          <a:lstStyle/>
          <a:p>
            <a:r>
              <a:rPr lang="en-US" dirty="0"/>
              <a:t>Purpose of libraries</a:t>
            </a:r>
          </a:p>
        </p:txBody>
      </p:sp>
      <p:sp>
        <p:nvSpPr>
          <p:cNvPr id="3" name="Content Placeholder 2"/>
          <p:cNvSpPr>
            <a:spLocks noGrp="1"/>
          </p:cNvSpPr>
          <p:nvPr>
            <p:ph idx="1"/>
          </p:nvPr>
        </p:nvSpPr>
        <p:spPr>
          <a:xfrm>
            <a:off x="2152650" y="1992081"/>
            <a:ext cx="7886700" cy="3263504"/>
          </a:xfrm>
        </p:spPr>
        <p:txBody>
          <a:bodyPr>
            <a:normAutofit fontScale="77500" lnSpcReduction="20000"/>
          </a:bodyPr>
          <a:lstStyle/>
          <a:p>
            <a:r>
              <a:rPr lang="en-US" dirty="0"/>
              <a:t>Portability – tuned to perform across a wide range of architectures</a:t>
            </a:r>
          </a:p>
          <a:p>
            <a:r>
              <a:rPr lang="en-US" dirty="0"/>
              <a:t>Performance – tuned over a decade or more for performance</a:t>
            </a:r>
          </a:p>
          <a:p>
            <a:r>
              <a:rPr lang="en-US" dirty="0"/>
              <a:t>Code-reuse --  Avoid wasting developer time in re-developing software for a core operation shared across many research areas</a:t>
            </a:r>
          </a:p>
          <a:p>
            <a:r>
              <a:rPr lang="en-US" dirty="0"/>
              <a:t>Enable vendors to tune implementations for emerging hardware</a:t>
            </a:r>
          </a:p>
          <a:p>
            <a:r>
              <a:rPr lang="en-US" dirty="0"/>
              <a:t>Strongly support benchmarking efforts, sometimes even resulting in symbiotic relationships, e.g. BLAS and LINPACK.</a:t>
            </a:r>
            <a:br>
              <a:rPr lang="en-US" dirty="0"/>
            </a:br>
            <a:endParaRPr lang="en-US" dirty="0"/>
          </a:p>
          <a:p>
            <a:endParaRPr lang="en-US" dirty="0"/>
          </a:p>
          <a:p>
            <a:endParaRPr lang="en-US" dirty="0"/>
          </a:p>
        </p:txBody>
      </p:sp>
    </p:spTree>
    <p:extLst>
      <p:ext uri="{BB962C8B-B14F-4D97-AF65-F5344CB8AC3E}">
        <p14:creationId xmlns:p14="http://schemas.microsoft.com/office/powerpoint/2010/main" val="830260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Widely Used HPC libraries and their Application Domain</a:t>
            </a:r>
          </a:p>
        </p:txBody>
      </p:sp>
      <p:graphicFrame>
        <p:nvGraphicFramePr>
          <p:cNvPr id="4" name="Table 3"/>
          <p:cNvGraphicFramePr>
            <a:graphicFrameLocks noGrp="1"/>
          </p:cNvGraphicFramePr>
          <p:nvPr/>
        </p:nvGraphicFramePr>
        <p:xfrm>
          <a:off x="2209800" y="2133601"/>
          <a:ext cx="7772400" cy="4270417"/>
        </p:xfrm>
        <a:graphic>
          <a:graphicData uri="http://schemas.openxmlformats.org/drawingml/2006/table">
            <a:tbl>
              <a:tblPr firstRow="1" firstCol="1" bandRow="1">
                <a:tableStyleId>{5C22544A-7EE6-4342-B048-85BDC9FD1C3A}</a:tableStyleId>
              </a:tblPr>
              <a:tblGrid>
                <a:gridCol w="2527362">
                  <a:extLst>
                    <a:ext uri="{9D8B030D-6E8A-4147-A177-3AD203B41FA5}">
                      <a16:colId xmlns:a16="http://schemas.microsoft.com/office/drawing/2014/main" val="20000"/>
                    </a:ext>
                  </a:extLst>
                </a:gridCol>
                <a:gridCol w="5245038">
                  <a:extLst>
                    <a:ext uri="{9D8B030D-6E8A-4147-A177-3AD203B41FA5}">
                      <a16:colId xmlns:a16="http://schemas.microsoft.com/office/drawing/2014/main" val="20001"/>
                    </a:ext>
                  </a:extLst>
                </a:gridCol>
              </a:tblGrid>
              <a:tr h="356215">
                <a:tc>
                  <a:txBody>
                    <a:bodyPr/>
                    <a:lstStyle/>
                    <a:p>
                      <a:pPr marL="0" marR="0">
                        <a:lnSpc>
                          <a:spcPct val="107000"/>
                        </a:lnSpc>
                        <a:spcBef>
                          <a:spcPts val="0"/>
                        </a:spcBef>
                        <a:spcAft>
                          <a:spcPts val="0"/>
                        </a:spcAft>
                      </a:pPr>
                      <a:r>
                        <a:rPr lang="en-US" sz="1600">
                          <a:effectLst/>
                        </a:rPr>
                        <a:t>Application Domain</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Widely Used Libraries on High Performance Computing Systems</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726233">
                <a:tc>
                  <a:txBody>
                    <a:bodyPr/>
                    <a:lstStyle/>
                    <a:p>
                      <a:pPr marL="0" marR="0">
                        <a:lnSpc>
                          <a:spcPct val="107000"/>
                        </a:lnSpc>
                        <a:spcBef>
                          <a:spcPts val="0"/>
                        </a:spcBef>
                        <a:spcAft>
                          <a:spcPts val="0"/>
                        </a:spcAft>
                      </a:pPr>
                      <a:r>
                        <a:rPr lang="en-US" sz="1600">
                          <a:effectLst/>
                        </a:rPr>
                        <a:t>Linear Algebra</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BLAS, LAPACK, </a:t>
                      </a:r>
                      <a:r>
                        <a:rPr lang="en-US" sz="1600" dirty="0" err="1">
                          <a:effectLst/>
                        </a:rPr>
                        <a:t>ScaLAPACK</a:t>
                      </a:r>
                      <a:r>
                        <a:rPr lang="en-US" sz="1600" dirty="0">
                          <a:effectLst/>
                        </a:rPr>
                        <a:t>, GNU Scientific Library, </a:t>
                      </a:r>
                      <a:r>
                        <a:rPr lang="en-US" sz="1600" dirty="0" err="1">
                          <a:effectLst/>
                        </a:rPr>
                        <a:t>SuperLU</a:t>
                      </a:r>
                      <a:r>
                        <a:rPr lang="en-US" sz="1600" dirty="0">
                          <a:effectLst/>
                        </a:rPr>
                        <a:t>, </a:t>
                      </a:r>
                      <a:r>
                        <a:rPr lang="en-US" sz="1600" dirty="0" err="1">
                          <a:effectLst/>
                        </a:rPr>
                        <a:t>PETSc</a:t>
                      </a:r>
                      <a:r>
                        <a:rPr lang="en-US" sz="1600" dirty="0">
                          <a:effectLst/>
                        </a:rPr>
                        <a:t>, </a:t>
                      </a:r>
                      <a:r>
                        <a:rPr lang="en-US" sz="1600" dirty="0" err="1">
                          <a:effectLst/>
                        </a:rPr>
                        <a:t>SLEPc</a:t>
                      </a:r>
                      <a:r>
                        <a:rPr lang="en-US" sz="1600" dirty="0">
                          <a:effectLst/>
                        </a:rPr>
                        <a:t>, ELPA, </a:t>
                      </a:r>
                      <a:r>
                        <a:rPr lang="en-US" sz="1600" dirty="0" err="1">
                          <a:effectLst/>
                        </a:rPr>
                        <a:t>Hypre</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356215">
                <a:tc>
                  <a:txBody>
                    <a:bodyPr/>
                    <a:lstStyle/>
                    <a:p>
                      <a:pPr marL="0" marR="0">
                        <a:lnSpc>
                          <a:spcPct val="107000"/>
                        </a:lnSpc>
                        <a:spcBef>
                          <a:spcPts val="0"/>
                        </a:spcBef>
                        <a:spcAft>
                          <a:spcPts val="0"/>
                        </a:spcAft>
                      </a:pPr>
                      <a:r>
                        <a:rPr lang="en-US" sz="1600">
                          <a:effectLst/>
                        </a:rPr>
                        <a:t>Partial Differential Equations</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err="1">
                          <a:effectLst/>
                        </a:rPr>
                        <a:t>PETSc</a:t>
                      </a:r>
                      <a:r>
                        <a:rPr lang="en-US" sz="1600" dirty="0">
                          <a:effectLst/>
                        </a:rPr>
                        <a:t>, </a:t>
                      </a:r>
                      <a:r>
                        <a:rPr lang="en-US" sz="1600" dirty="0" err="1">
                          <a:effectLst/>
                        </a:rPr>
                        <a:t>Trilinos</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354901">
                <a:tc>
                  <a:txBody>
                    <a:bodyPr/>
                    <a:lstStyle/>
                    <a:p>
                      <a:pPr marL="0" marR="0">
                        <a:lnSpc>
                          <a:spcPct val="107000"/>
                        </a:lnSpc>
                        <a:spcBef>
                          <a:spcPts val="0"/>
                        </a:spcBef>
                        <a:spcAft>
                          <a:spcPts val="0"/>
                        </a:spcAft>
                      </a:pPr>
                      <a:r>
                        <a:rPr lang="en-US" sz="1600">
                          <a:effectLst/>
                        </a:rPr>
                        <a:t>Graph Algorithms</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Boost Graph Library, Parallel Boost Graph Library</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354901">
                <a:tc>
                  <a:txBody>
                    <a:bodyPr/>
                    <a:lstStyle/>
                    <a:p>
                      <a:pPr marL="0" marR="0">
                        <a:lnSpc>
                          <a:spcPct val="107000"/>
                        </a:lnSpc>
                        <a:spcBef>
                          <a:spcPts val="0"/>
                        </a:spcBef>
                        <a:spcAft>
                          <a:spcPts val="0"/>
                        </a:spcAft>
                      </a:pPr>
                      <a:r>
                        <a:rPr lang="en-US" sz="1600">
                          <a:effectLst/>
                        </a:rPr>
                        <a:t>I/O</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HDF5, </a:t>
                      </a:r>
                      <a:r>
                        <a:rPr lang="en-US" sz="1600" dirty="0" err="1">
                          <a:effectLst/>
                        </a:rPr>
                        <a:t>Netcdf</a:t>
                      </a:r>
                      <a:r>
                        <a:rPr lang="en-US" sz="1600" dirty="0">
                          <a:effectLst/>
                        </a:rPr>
                        <a:t>, Silo</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389076">
                <a:tc>
                  <a:txBody>
                    <a:bodyPr/>
                    <a:lstStyle/>
                    <a:p>
                      <a:pPr marL="0" marR="0">
                        <a:lnSpc>
                          <a:spcPct val="107000"/>
                        </a:lnSpc>
                        <a:spcBef>
                          <a:spcPts val="0"/>
                        </a:spcBef>
                        <a:spcAft>
                          <a:spcPts val="0"/>
                        </a:spcAft>
                      </a:pPr>
                      <a:r>
                        <a:rPr lang="en-US" sz="1600">
                          <a:effectLst/>
                        </a:rPr>
                        <a:t>Mesh Decomposition</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METIS, </a:t>
                      </a:r>
                      <a:r>
                        <a:rPr lang="en-US" sz="1600" dirty="0" err="1">
                          <a:effectLst/>
                        </a:rPr>
                        <a:t>ParMETIS</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356215">
                <a:tc>
                  <a:txBody>
                    <a:bodyPr/>
                    <a:lstStyle/>
                    <a:p>
                      <a:pPr marL="0" marR="0">
                        <a:lnSpc>
                          <a:spcPct val="107000"/>
                        </a:lnSpc>
                        <a:spcBef>
                          <a:spcPts val="0"/>
                        </a:spcBef>
                        <a:spcAft>
                          <a:spcPts val="0"/>
                        </a:spcAft>
                      </a:pPr>
                      <a:r>
                        <a:rPr lang="en-US" sz="1600">
                          <a:effectLst/>
                        </a:rPr>
                        <a:t>Visualization</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VTK</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356215">
                <a:tc>
                  <a:txBody>
                    <a:bodyPr/>
                    <a:lstStyle/>
                    <a:p>
                      <a:pPr marL="0" marR="0">
                        <a:lnSpc>
                          <a:spcPct val="107000"/>
                        </a:lnSpc>
                        <a:spcBef>
                          <a:spcPts val="0"/>
                        </a:spcBef>
                        <a:spcAft>
                          <a:spcPts val="0"/>
                        </a:spcAft>
                      </a:pPr>
                      <a:r>
                        <a:rPr lang="en-US" sz="1600">
                          <a:effectLst/>
                        </a:rPr>
                        <a:t>Parallelization</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err="1">
                          <a:effectLst/>
                        </a:rPr>
                        <a:t>Pthreads</a:t>
                      </a:r>
                      <a:r>
                        <a:rPr lang="en-US" sz="1600" dirty="0">
                          <a:effectLst/>
                        </a:rPr>
                        <a:t>, MPI, Boost MPI</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r h="356215">
                <a:tc>
                  <a:txBody>
                    <a:bodyPr/>
                    <a:lstStyle/>
                    <a:p>
                      <a:pPr marL="0" marR="0">
                        <a:lnSpc>
                          <a:spcPct val="107000"/>
                        </a:lnSpc>
                        <a:spcBef>
                          <a:spcPts val="0"/>
                        </a:spcBef>
                        <a:spcAft>
                          <a:spcPts val="0"/>
                        </a:spcAft>
                      </a:pPr>
                      <a:r>
                        <a:rPr lang="en-US" sz="1600">
                          <a:effectLst/>
                        </a:rPr>
                        <a:t>Signal Processing</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FFTW</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8"/>
                  </a:ext>
                </a:extLst>
              </a:tr>
              <a:tr h="356215">
                <a:tc>
                  <a:txBody>
                    <a:bodyPr/>
                    <a:lstStyle/>
                    <a:p>
                      <a:pPr marL="0" marR="0">
                        <a:lnSpc>
                          <a:spcPct val="107000"/>
                        </a:lnSpc>
                        <a:spcBef>
                          <a:spcPts val="0"/>
                        </a:spcBef>
                        <a:spcAft>
                          <a:spcPts val="0"/>
                        </a:spcAft>
                      </a:pPr>
                      <a:r>
                        <a:rPr lang="en-US" sz="1600">
                          <a:effectLst/>
                        </a:rPr>
                        <a:t>Performance Monitoring</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PAPI, </a:t>
                      </a:r>
                      <a:r>
                        <a:rPr lang="en-US" sz="1600" dirty="0" err="1">
                          <a:effectLst/>
                        </a:rPr>
                        <a:t>Vampir</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588097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879" y="1096369"/>
            <a:ext cx="8382242" cy="994172"/>
          </a:xfrm>
        </p:spPr>
        <p:txBody>
          <a:bodyPr>
            <a:normAutofit/>
          </a:bodyPr>
          <a:lstStyle/>
          <a:p>
            <a:r>
              <a:rPr lang="en-US" sz="2400" dirty="0"/>
              <a:t>Examples of Library Dependencies in Common HPC Applications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46627" y="2022371"/>
            <a:ext cx="6094795" cy="3409772"/>
          </a:xfrm>
          <a:prstGeom prst="rect">
            <a:avLst/>
          </a:prstGeom>
        </p:spPr>
      </p:pic>
      <p:sp>
        <p:nvSpPr>
          <p:cNvPr id="5" name="TextBox 4"/>
          <p:cNvSpPr txBox="1"/>
          <p:nvPr/>
        </p:nvSpPr>
        <p:spPr>
          <a:xfrm>
            <a:off x="1904879" y="5336652"/>
            <a:ext cx="8382242" cy="507831"/>
          </a:xfrm>
          <a:prstGeom prst="rect">
            <a:avLst/>
          </a:prstGeom>
          <a:noFill/>
        </p:spPr>
        <p:txBody>
          <a:bodyPr wrap="square" rtlCol="0">
            <a:spAutoFit/>
          </a:bodyPr>
          <a:lstStyle/>
          <a:p>
            <a:r>
              <a:rPr lang="en-US" sz="1350" dirty="0"/>
              <a:t>Blue – core linear algebra libraries, Red – application frameworks dependent on core linear algebra libraries, Green </a:t>
            </a:r>
            <a:r>
              <a:rPr lang="en-US" sz="1350"/>
              <a:t>-- dependencies</a:t>
            </a:r>
            <a:endParaRPr lang="en-US" sz="1350" dirty="0"/>
          </a:p>
        </p:txBody>
      </p:sp>
    </p:spTree>
    <p:extLst>
      <p:ext uri="{BB962C8B-B14F-4D97-AF65-F5344CB8AC3E}">
        <p14:creationId xmlns:p14="http://schemas.microsoft.com/office/powerpoint/2010/main" val="1921653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BLAS</a:t>
            </a:r>
          </a:p>
        </p:txBody>
      </p:sp>
      <p:sp>
        <p:nvSpPr>
          <p:cNvPr id="3" name="Content Placeholder 2"/>
          <p:cNvSpPr>
            <a:spLocks noGrp="1"/>
          </p:cNvSpPr>
          <p:nvPr>
            <p:ph idx="1"/>
          </p:nvPr>
        </p:nvSpPr>
        <p:spPr>
          <a:xfrm>
            <a:off x="880376" y="1573619"/>
            <a:ext cx="10049893" cy="4919256"/>
          </a:xfrm>
        </p:spPr>
        <p:txBody>
          <a:bodyPr>
            <a:normAutofit fontScale="77500" lnSpcReduction="20000"/>
          </a:bodyPr>
          <a:lstStyle/>
          <a:p>
            <a:r>
              <a:rPr lang="en-US" dirty="0"/>
              <a:t>BLAS level 1 provided a standard, machine independent application interface to vector routines optimized for specific computer architectures</a:t>
            </a:r>
          </a:p>
          <a:p>
            <a:r>
              <a:rPr lang="en-US" dirty="0"/>
              <a:t>The BLAS idea is credited to Charles Lawson and Richard Hanson at the Jet Propulsion Laboratory in the 70’s. </a:t>
            </a:r>
          </a:p>
          <a:p>
            <a:endParaRPr lang="en-US" dirty="0"/>
          </a:p>
          <a:p>
            <a:endParaRPr lang="en-US" dirty="0"/>
          </a:p>
          <a:p>
            <a:endParaRPr lang="en-US" dirty="0"/>
          </a:p>
          <a:p>
            <a:r>
              <a:rPr lang="en-US" dirty="0"/>
              <a:t>Lawson, Hanson, F. Krogh, D.R. Kincaid and Jack </a:t>
            </a:r>
            <a:r>
              <a:rPr lang="en-US" dirty="0" err="1"/>
              <a:t>Dongarra</a:t>
            </a:r>
            <a:r>
              <a:rPr lang="en-US" dirty="0"/>
              <a:t> were responsible for the conception, design and implementation of the BLAS.</a:t>
            </a:r>
          </a:p>
          <a:p>
            <a:r>
              <a:rPr lang="en-US" dirty="0"/>
              <a:t>Stands for Basic Linear Algebra Subprograms (the term “subprograms” is a Fortran term referring to functions and subroutines)</a:t>
            </a:r>
          </a:p>
          <a:p>
            <a:r>
              <a:rPr lang="en-US" dirty="0"/>
              <a:t>BLAS development was conducted in conjunction with the LINPACK project undertaken by Argonne National Laboratory, and the two projects proved symbiotic.</a:t>
            </a:r>
          </a:p>
          <a:p>
            <a:r>
              <a:rPr lang="en-US" dirty="0"/>
              <a:t>LINPACK was the first major package to use BLAS.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593" y="2793013"/>
            <a:ext cx="750787" cy="9375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196215" y="2865656"/>
            <a:ext cx="545267" cy="8649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264" y="2865656"/>
            <a:ext cx="625233" cy="805224"/>
          </a:xfrm>
          <a:prstGeom prst="rect">
            <a:avLst/>
          </a:prstGeom>
        </p:spPr>
      </p:pic>
    </p:spTree>
    <p:extLst>
      <p:ext uri="{BB962C8B-B14F-4D97-AF65-F5344CB8AC3E}">
        <p14:creationId xmlns:p14="http://schemas.microsoft.com/office/powerpoint/2010/main" val="859141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710" y="857251"/>
            <a:ext cx="7886700" cy="994172"/>
          </a:xfrm>
        </p:spPr>
        <p:txBody>
          <a:bodyPr/>
          <a:lstStyle/>
          <a:p>
            <a:r>
              <a:rPr lang="en-US" dirty="0"/>
              <a:t>CDC 7600</a:t>
            </a:r>
          </a:p>
        </p:txBody>
      </p:sp>
      <p:sp>
        <p:nvSpPr>
          <p:cNvPr id="5" name="TextBox 4"/>
          <p:cNvSpPr txBox="1"/>
          <p:nvPr/>
        </p:nvSpPr>
        <p:spPr>
          <a:xfrm>
            <a:off x="1677516" y="1622976"/>
            <a:ext cx="5178773" cy="2585323"/>
          </a:xfrm>
          <a:prstGeom prst="rect">
            <a:avLst/>
          </a:prstGeom>
          <a:noFill/>
        </p:spPr>
        <p:txBody>
          <a:bodyPr wrap="square" rtlCol="0">
            <a:spAutoFit/>
          </a:bodyPr>
          <a:lstStyle/>
          <a:p>
            <a:pPr marL="214313" indent="-214313">
              <a:buFont typeface="Arial" charset="0"/>
              <a:buChar char="•"/>
            </a:pPr>
            <a:r>
              <a:rPr lang="en-US" dirty="0"/>
              <a:t>BLAS Level 1 was motivated by the CDC 7600 with an instruction cache of 16 instructions</a:t>
            </a:r>
          </a:p>
          <a:p>
            <a:pPr marL="214313" indent="-214313">
              <a:buFont typeface="Arial" charset="0"/>
              <a:buChar char="•"/>
            </a:pPr>
            <a:r>
              <a:rPr lang="en-US" dirty="0"/>
              <a:t>The world’s fastest computer from 1969– 1975 (up to 36 </a:t>
            </a:r>
            <a:r>
              <a:rPr lang="en-US" dirty="0" err="1"/>
              <a:t>Mflops</a:t>
            </a:r>
            <a:r>
              <a:rPr lang="en-US" dirty="0"/>
              <a:t>)</a:t>
            </a:r>
          </a:p>
          <a:p>
            <a:pPr marL="214313" indent="-214313">
              <a:buFont typeface="Arial" charset="0"/>
              <a:buChar char="•"/>
            </a:pPr>
            <a:r>
              <a:rPr lang="en-US" dirty="0"/>
              <a:t>Successor to the world’s first ”supercomputer”, the CDC 6600</a:t>
            </a:r>
          </a:p>
          <a:p>
            <a:pPr marL="214313" indent="-214313">
              <a:buFont typeface="Arial" charset="0"/>
              <a:buChar char="•"/>
            </a:pPr>
            <a:r>
              <a:rPr lang="en-US" dirty="0"/>
              <a:t>Designed by Seymour Cray</a:t>
            </a:r>
          </a:p>
          <a:p>
            <a:pPr marL="214313" indent="-214313">
              <a:buFont typeface="Arial" charset="0"/>
              <a:buChar char="•"/>
            </a:pPr>
            <a:r>
              <a:rPr lang="en-US" b="1" dirty="0"/>
              <a:t>Generally required hand compiled assembly code to achieve good performance</a:t>
            </a:r>
            <a:r>
              <a:rPr lang="en-US" dirty="0"/>
              <a:t>.</a:t>
            </a:r>
          </a:p>
        </p:txBody>
      </p:sp>
      <p:sp>
        <p:nvSpPr>
          <p:cNvPr id="7" name="TextBox 6"/>
          <p:cNvSpPr txBox="1"/>
          <p:nvPr/>
        </p:nvSpPr>
        <p:spPr>
          <a:xfrm>
            <a:off x="2813255" y="3968252"/>
            <a:ext cx="7147668" cy="2100575"/>
          </a:xfrm>
          <a:prstGeom prst="rect">
            <a:avLst/>
          </a:prstGeom>
          <a:noFill/>
        </p:spPr>
        <p:txBody>
          <a:bodyPr wrap="square" rtlCol="0">
            <a:spAutoFit/>
          </a:bodyPr>
          <a:lstStyle/>
          <a:p>
            <a:endParaRPr lang="en-US" sz="1350" dirty="0"/>
          </a:p>
          <a:p>
            <a:endParaRPr lang="en-US" dirty="0"/>
          </a:p>
          <a:p>
            <a:r>
              <a:rPr lang="en-US" dirty="0"/>
              <a:t>“You didn’t want to do that with a big piece of software, and so it focused the idea on identifying small pieces of software that are significant in the overall running time of the program. Of course in linear equation solving, it’s the classic case. ”  --Charles Lawson on why BLAS was created.</a:t>
            </a:r>
          </a:p>
          <a:p>
            <a:endParaRPr lang="en-US" sz="1350" dirty="0"/>
          </a:p>
          <a:p>
            <a:endParaRPr lang="en-US" sz="135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153" y="1005531"/>
            <a:ext cx="2376134" cy="3391930"/>
          </a:xfrm>
          <a:prstGeom prst="rect">
            <a:avLst/>
          </a:prstGeom>
        </p:spPr>
      </p:pic>
      <p:cxnSp>
        <p:nvCxnSpPr>
          <p:cNvPr id="9" name="Straight Arrow Connector 8"/>
          <p:cNvCxnSpPr/>
          <p:nvPr/>
        </p:nvCxnSpPr>
        <p:spPr>
          <a:xfrm>
            <a:off x="2275737" y="4185215"/>
            <a:ext cx="537518" cy="34199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925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BLAS</a:t>
            </a:r>
          </a:p>
        </p:txBody>
      </p:sp>
      <p:sp>
        <p:nvSpPr>
          <p:cNvPr id="3" name="Content Placeholder 2"/>
          <p:cNvSpPr>
            <a:spLocks noGrp="1"/>
          </p:cNvSpPr>
          <p:nvPr>
            <p:ph idx="1"/>
          </p:nvPr>
        </p:nvSpPr>
        <p:spPr/>
        <p:txBody>
          <a:bodyPr>
            <a:normAutofit/>
          </a:bodyPr>
          <a:lstStyle/>
          <a:p>
            <a:r>
              <a:rPr lang="en-US" sz="2100" dirty="0"/>
              <a:t>The first BLAS routines were 10-15 routines and were just vector operations (inner products, norms, adding vectors, scalar multiplication, </a:t>
            </a:r>
            <a:r>
              <a:rPr lang="en-US" sz="2100" dirty="0" err="1"/>
              <a:t>etc</a:t>
            </a:r>
            <a:r>
              <a:rPr lang="en-US" sz="2100" dirty="0"/>
              <a:t>)</a:t>
            </a:r>
          </a:p>
          <a:p>
            <a:endParaRPr lang="en-US" sz="2100" dirty="0"/>
          </a:p>
          <a:p>
            <a:r>
              <a:rPr lang="en-US" sz="2100" dirty="0"/>
              <a:t>The original BLAS dealt only with one level of looping, essentially with vectors rather than matrices because the cache size on the CDC 7600 machines was so small that there wasn’t any point in doing matrices.</a:t>
            </a:r>
          </a:p>
          <a:p>
            <a:r>
              <a:rPr lang="en-US" sz="2100" dirty="0"/>
              <a:t>1987 – Level 2 BLAS: Matrix-vector operations (about 10 years after Level 1 BLAS)</a:t>
            </a:r>
          </a:p>
          <a:p>
            <a:endParaRPr lang="en-US" sz="2100" dirty="0"/>
          </a:p>
          <a:p>
            <a:r>
              <a:rPr lang="en-US" sz="2100" dirty="0"/>
              <a:t>1989 – Level 3 BLAS: Matrix-matrix operations</a:t>
            </a:r>
          </a:p>
          <a:p>
            <a:endParaRPr lang="en-US" sz="2100" dirty="0"/>
          </a:p>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975" y="2564547"/>
            <a:ext cx="1386565" cy="259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581" y="4378937"/>
            <a:ext cx="1809769" cy="299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975" y="5511967"/>
            <a:ext cx="1670375" cy="24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167808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normAutofit/>
          </a:bodyPr>
          <a:lstStyle/>
          <a:p>
            <a:r>
              <a:rPr lang="en-US" altLang="en-US">
                <a:ea typeface="MS PGothic" charset="-128"/>
              </a:rPr>
              <a:t>Divide and Conquer Example: Quicksort</a:t>
            </a:r>
          </a:p>
        </p:txBody>
      </p:sp>
      <p:pic>
        <p:nvPicPr>
          <p:cNvPr id="122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524000"/>
            <a:ext cx="60007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ChangeArrowheads="1"/>
          </p:cNvSpPr>
          <p:nvPr/>
        </p:nvSpPr>
        <p:spPr bwMode="auto">
          <a:xfrm>
            <a:off x="7620000" y="2133600"/>
            <a:ext cx="2895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a:t>This process is then repeated recursively for each of the two lists </a:t>
            </a:r>
          </a:p>
        </p:txBody>
      </p:sp>
    </p:spTree>
    <p:extLst>
      <p:ext uri="{BB962C8B-B14F-4D97-AF65-F5344CB8AC3E}">
        <p14:creationId xmlns:p14="http://schemas.microsoft.com/office/powerpoint/2010/main" val="16867186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BLAS</a:t>
            </a:r>
            <a:endParaRPr lang="en-US" dirty="0"/>
          </a:p>
        </p:txBody>
      </p:sp>
      <p:sp>
        <p:nvSpPr>
          <p:cNvPr id="6" name="Content Placeholder 2"/>
          <p:cNvSpPr>
            <a:spLocks noGrp="1"/>
          </p:cNvSpPr>
          <p:nvPr>
            <p:ph idx="1"/>
          </p:nvPr>
        </p:nvSpPr>
        <p:spPr/>
        <p:txBody>
          <a:bodyPr>
            <a:normAutofit/>
          </a:bodyPr>
          <a:lstStyle/>
          <a:p>
            <a:r>
              <a:rPr lang="de-DE" dirty="0" err="1"/>
              <a:t>Several</a:t>
            </a:r>
            <a:r>
              <a:rPr lang="de-DE" dirty="0"/>
              <a:t> </a:t>
            </a:r>
            <a:r>
              <a:rPr lang="de-DE" dirty="0" err="1"/>
              <a:t>implementations</a:t>
            </a:r>
            <a:r>
              <a:rPr lang="de-DE" dirty="0"/>
              <a:t> </a:t>
            </a:r>
            <a:r>
              <a:rPr lang="de-DE" dirty="0" err="1"/>
              <a:t>for</a:t>
            </a:r>
            <a:r>
              <a:rPr lang="de-DE" dirty="0"/>
              <a:t> different </a:t>
            </a:r>
            <a:r>
              <a:rPr lang="de-DE" dirty="0" err="1"/>
              <a:t>languages</a:t>
            </a:r>
            <a:r>
              <a:rPr lang="de-DE" dirty="0"/>
              <a:t> </a:t>
            </a:r>
            <a:r>
              <a:rPr lang="de-DE" dirty="0" err="1"/>
              <a:t>exist</a:t>
            </a:r>
            <a:endParaRPr lang="de-DE" dirty="0"/>
          </a:p>
          <a:p>
            <a:pPr lvl="1"/>
            <a:r>
              <a:rPr lang="de-DE" dirty="0"/>
              <a:t>Reference </a:t>
            </a:r>
            <a:r>
              <a:rPr lang="en-CA" dirty="0"/>
              <a:t>implementation</a:t>
            </a:r>
            <a:r>
              <a:rPr lang="de-DE" dirty="0"/>
              <a:t> (F77 and C-wrapper)</a:t>
            </a:r>
            <a:br>
              <a:rPr lang="de-DE" dirty="0"/>
            </a:br>
            <a:r>
              <a:rPr lang="de-DE" dirty="0"/>
              <a:t> http://www.netlib.org/blas/</a:t>
            </a:r>
          </a:p>
          <a:p>
            <a:pPr lvl="1"/>
            <a:r>
              <a:rPr lang="de-DE" dirty="0"/>
              <a:t>ATLAS, </a:t>
            </a:r>
            <a:r>
              <a:rPr lang="de-DE" dirty="0" err="1"/>
              <a:t>highly</a:t>
            </a:r>
            <a:r>
              <a:rPr lang="de-DE" dirty="0"/>
              <a:t> </a:t>
            </a:r>
            <a:r>
              <a:rPr lang="de-DE" dirty="0" err="1"/>
              <a:t>optimized</a:t>
            </a:r>
            <a:r>
              <a:rPr lang="de-DE" dirty="0"/>
              <a:t> </a:t>
            </a:r>
            <a:r>
              <a:rPr lang="de-DE" dirty="0" err="1"/>
              <a:t>for</a:t>
            </a:r>
            <a:r>
              <a:rPr lang="de-DE" dirty="0"/>
              <a:t> </a:t>
            </a:r>
            <a:r>
              <a:rPr lang="de-DE" dirty="0" err="1"/>
              <a:t>particular</a:t>
            </a:r>
            <a:r>
              <a:rPr lang="de-DE" dirty="0"/>
              <a:t> </a:t>
            </a:r>
            <a:r>
              <a:rPr lang="de-DE" dirty="0" err="1"/>
              <a:t>processor</a:t>
            </a:r>
            <a:r>
              <a:rPr lang="de-DE" dirty="0"/>
              <a:t> </a:t>
            </a:r>
            <a:r>
              <a:rPr lang="de-DE" dirty="0" err="1"/>
              <a:t>architectures</a:t>
            </a:r>
            <a:endParaRPr lang="de-DE" dirty="0"/>
          </a:p>
          <a:p>
            <a:pPr lvl="1"/>
            <a:r>
              <a:rPr lang="en-US" dirty="0"/>
              <a:t>A generic C++ template class library providing BLAS functionality: </a:t>
            </a:r>
            <a:r>
              <a:rPr lang="en-US" dirty="0" err="1"/>
              <a:t>uBLAS</a:t>
            </a:r>
            <a:r>
              <a:rPr lang="en-US" dirty="0"/>
              <a:t> </a:t>
            </a:r>
            <a:br>
              <a:rPr lang="en-US" dirty="0"/>
            </a:br>
            <a:r>
              <a:rPr lang="en-US" dirty="0"/>
              <a:t>http://</a:t>
            </a:r>
            <a:r>
              <a:rPr lang="en-US" dirty="0" err="1"/>
              <a:t>www.boost.org</a:t>
            </a:r>
            <a:endParaRPr lang="en-US" dirty="0"/>
          </a:p>
          <a:p>
            <a:pPr lvl="1"/>
            <a:r>
              <a:rPr lang="de-DE" dirty="0" err="1"/>
              <a:t>Several</a:t>
            </a:r>
            <a:r>
              <a:rPr lang="de-DE" dirty="0"/>
              <a:t> </a:t>
            </a:r>
            <a:r>
              <a:rPr lang="de-DE" dirty="0" err="1"/>
              <a:t>vendors</a:t>
            </a:r>
            <a:r>
              <a:rPr lang="de-DE" dirty="0"/>
              <a:t> </a:t>
            </a:r>
            <a:r>
              <a:rPr lang="de-DE" dirty="0" err="1"/>
              <a:t>provide</a:t>
            </a:r>
            <a:r>
              <a:rPr lang="de-DE" dirty="0"/>
              <a:t> </a:t>
            </a:r>
            <a:r>
              <a:rPr lang="de-DE" dirty="0" err="1"/>
              <a:t>libraries</a:t>
            </a:r>
            <a:r>
              <a:rPr lang="de-DE" dirty="0"/>
              <a:t> </a:t>
            </a:r>
            <a:r>
              <a:rPr lang="de-DE" dirty="0" err="1"/>
              <a:t>optimized</a:t>
            </a:r>
            <a:r>
              <a:rPr lang="de-DE" dirty="0"/>
              <a:t> </a:t>
            </a:r>
            <a:r>
              <a:rPr lang="de-DE" dirty="0" err="1"/>
              <a:t>for</a:t>
            </a:r>
            <a:r>
              <a:rPr lang="de-DE" dirty="0"/>
              <a:t> </a:t>
            </a:r>
            <a:r>
              <a:rPr lang="de-DE" dirty="0" err="1"/>
              <a:t>their</a:t>
            </a:r>
            <a:r>
              <a:rPr lang="de-DE" dirty="0"/>
              <a:t> </a:t>
            </a:r>
            <a:r>
              <a:rPr lang="de-DE" dirty="0" err="1"/>
              <a:t>architecture</a:t>
            </a:r>
            <a:r>
              <a:rPr lang="de-DE" dirty="0"/>
              <a:t> (AMD, HP, IBM, Intel, NEC, </a:t>
            </a:r>
            <a:r>
              <a:rPr lang="de-DE" dirty="0" err="1"/>
              <a:t>NViDIA</a:t>
            </a:r>
            <a:r>
              <a:rPr lang="de-DE" dirty="0"/>
              <a:t>, Sun)</a:t>
            </a:r>
          </a:p>
          <a:p>
            <a:endParaRPr lang="en-US" dirty="0"/>
          </a:p>
        </p:txBody>
      </p:sp>
      <p:sp>
        <p:nvSpPr>
          <p:cNvPr id="15" name="Slide Number Placeholder 3"/>
          <p:cNvSpPr txBox="1">
            <a:spLocks/>
          </p:cNvSpPr>
          <p:nvPr/>
        </p:nvSpPr>
        <p:spPr>
          <a:xfrm>
            <a:off x="5930294" y="5726907"/>
            <a:ext cx="3429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rgbClr val="943837"/>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dirty="0"/>
              <a:t>55</a:t>
            </a:r>
          </a:p>
        </p:txBody>
      </p:sp>
    </p:spTree>
    <p:extLst>
      <p:ext uri="{BB962C8B-B14F-4D97-AF65-F5344CB8AC3E}">
        <p14:creationId xmlns:p14="http://schemas.microsoft.com/office/powerpoint/2010/main" val="7497593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core BLAS precision prefixes </a:t>
            </a:r>
          </a:p>
        </p:txBody>
      </p:sp>
      <p:graphicFrame>
        <p:nvGraphicFramePr>
          <p:cNvPr id="4" name="Table 3"/>
          <p:cNvGraphicFramePr>
            <a:graphicFrameLocks noGrp="1"/>
          </p:cNvGraphicFramePr>
          <p:nvPr/>
        </p:nvGraphicFramePr>
        <p:xfrm>
          <a:off x="2362200" y="1524000"/>
          <a:ext cx="7315200" cy="1818272"/>
        </p:xfrm>
        <a:graphic>
          <a:graphicData uri="http://schemas.openxmlformats.org/drawingml/2006/table">
            <a:tbl>
              <a:tblPr firstRow="1" firstCol="1" bandRow="1">
                <a:tableStyleId>{5C22544A-7EE6-4342-B048-85BDC9FD1C3A}</a:tableStyleId>
              </a:tblPr>
              <a:tblGrid>
                <a:gridCol w="8382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457200">
                <a:tc>
                  <a:txBody>
                    <a:bodyPr/>
                    <a:lstStyle/>
                    <a:p>
                      <a:pPr marL="0" marR="0">
                        <a:lnSpc>
                          <a:spcPct val="107000"/>
                        </a:lnSpc>
                        <a:spcBef>
                          <a:spcPts val="0"/>
                        </a:spcBef>
                        <a:spcAft>
                          <a:spcPts val="0"/>
                        </a:spcAft>
                      </a:pPr>
                      <a:r>
                        <a:rPr lang="en-US" sz="1800" dirty="0">
                          <a:effectLst/>
                        </a:rPr>
                        <a:t>Prefix</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Description</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340268">
                <a:tc>
                  <a:txBody>
                    <a:bodyPr/>
                    <a:lstStyle/>
                    <a:p>
                      <a:pPr marL="0" marR="0">
                        <a:lnSpc>
                          <a:spcPct val="107000"/>
                        </a:lnSpc>
                        <a:spcBef>
                          <a:spcPts val="0"/>
                        </a:spcBef>
                        <a:spcAft>
                          <a:spcPts val="0"/>
                        </a:spcAft>
                      </a:pPr>
                      <a:r>
                        <a:rPr lang="en-US" sz="1800" dirty="0">
                          <a:effectLst/>
                        </a:rPr>
                        <a:t>s</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Single precision (float), 4 bytes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340268">
                <a:tc>
                  <a:txBody>
                    <a:bodyPr/>
                    <a:lstStyle/>
                    <a:p>
                      <a:pPr marL="0" marR="0">
                        <a:lnSpc>
                          <a:spcPct val="107000"/>
                        </a:lnSpc>
                        <a:spcBef>
                          <a:spcPts val="0"/>
                        </a:spcBef>
                        <a:spcAft>
                          <a:spcPts val="0"/>
                        </a:spcAft>
                      </a:pPr>
                      <a:r>
                        <a:rPr lang="en-US" sz="1800">
                          <a:effectLst/>
                        </a:rPr>
                        <a:t>d</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Double precision (double), 8 bytes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340268">
                <a:tc>
                  <a:txBody>
                    <a:bodyPr/>
                    <a:lstStyle/>
                    <a:p>
                      <a:pPr marL="0" marR="0">
                        <a:lnSpc>
                          <a:spcPct val="107000"/>
                        </a:lnSpc>
                        <a:spcBef>
                          <a:spcPts val="0"/>
                        </a:spcBef>
                        <a:spcAft>
                          <a:spcPts val="0"/>
                        </a:spcAft>
                      </a:pPr>
                      <a:r>
                        <a:rPr lang="en-US" sz="1800">
                          <a:effectLst/>
                        </a:rPr>
                        <a:t>c</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Complex, (two floats), 8 bytes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340268">
                <a:tc>
                  <a:txBody>
                    <a:bodyPr/>
                    <a:lstStyle/>
                    <a:p>
                      <a:pPr marL="0" marR="0">
                        <a:lnSpc>
                          <a:spcPct val="107000"/>
                        </a:lnSpc>
                        <a:spcBef>
                          <a:spcPts val="0"/>
                        </a:spcBef>
                        <a:spcAft>
                          <a:spcPts val="0"/>
                        </a:spcAft>
                      </a:pPr>
                      <a:r>
                        <a:rPr lang="en-US" sz="1800">
                          <a:effectLst/>
                        </a:rPr>
                        <a:t>z</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Complex*16, (two doubles), 16 bytes</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13876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 Level 1 operations : Vector Rotations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001982" y="1418650"/>
              <a:ext cx="7772400" cy="5076447"/>
            </p:xfrm>
            <a:graphic>
              <a:graphicData uri="http://schemas.openxmlformats.org/drawingml/2006/table">
                <a:tbl>
                  <a:tblPr firstRow="1" firstCol="1" bandRow="1">
                    <a:tableStyleId>{5C22544A-7EE6-4342-B048-85BDC9FD1C3A}</a:tableStyleId>
                  </a:tblPr>
                  <a:tblGrid>
                    <a:gridCol w="754380">
                      <a:extLst>
                        <a:ext uri="{9D8B030D-6E8A-4147-A177-3AD203B41FA5}">
                          <a16:colId xmlns:a16="http://schemas.microsoft.com/office/drawing/2014/main" val="20000"/>
                        </a:ext>
                      </a:extLst>
                    </a:gridCol>
                    <a:gridCol w="5321567">
                      <a:extLst>
                        <a:ext uri="{9D8B030D-6E8A-4147-A177-3AD203B41FA5}">
                          <a16:colId xmlns:a16="http://schemas.microsoft.com/office/drawing/2014/main" val="20001"/>
                        </a:ext>
                      </a:extLst>
                    </a:gridCol>
                    <a:gridCol w="1696453">
                      <a:extLst>
                        <a:ext uri="{9D8B030D-6E8A-4147-A177-3AD203B41FA5}">
                          <a16:colId xmlns:a16="http://schemas.microsoft.com/office/drawing/2014/main" val="20002"/>
                        </a:ext>
                      </a:extLst>
                    </a:gridCol>
                  </a:tblGrid>
                  <a:tr h="449262">
                    <a:tc>
                      <a:txBody>
                        <a:bodyPr/>
                        <a:lstStyle/>
                        <a:p>
                          <a:pPr marL="0" marR="0">
                            <a:lnSpc>
                              <a:spcPct val="107000"/>
                            </a:lnSpc>
                            <a:spcBef>
                              <a:spcPts val="0"/>
                            </a:spcBef>
                            <a:spcAft>
                              <a:spcPts val="0"/>
                            </a:spcAft>
                          </a:pPr>
                          <a:r>
                            <a:rPr lang="en-US" sz="1200" dirty="0">
                              <a:effectLst/>
                            </a:rPr>
                            <a:t>Name</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a:effectLst/>
                            </a:rPr>
                            <a:t>Description</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a:effectLst/>
                            </a:rPr>
                            <a:t>Supported Precisions</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929801">
                    <a:tc>
                      <a:txBody>
                        <a:bodyPr/>
                        <a:lstStyle/>
                        <a:p>
                          <a:pPr marL="0" marR="0">
                            <a:lnSpc>
                              <a:spcPct val="107000"/>
                            </a:lnSpc>
                            <a:spcBef>
                              <a:spcPts val="0"/>
                            </a:spcBef>
                            <a:spcAft>
                              <a:spcPts val="0"/>
                            </a:spcAft>
                          </a:pPr>
                          <a:r>
                            <a:rPr lang="en-US" sz="1200">
                              <a:effectLst/>
                            </a:rPr>
                            <a:t>rotg</a:t>
                          </a:r>
                          <a:endParaRPr lang="en-US" sz="12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a:effectLst/>
                            </a:rPr>
                            <a:t>Computes the parameters for a Givens rotation.  That is, given scalars a and b, compute c and s so that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m>
                                      <m:mPr>
                                        <m:mcs>
                                          <m:mc>
                                            <m:mcPr>
                                              <m:count m:val="2"/>
                                              <m:mcJc m:val="center"/>
                                            </m:mcPr>
                                          </m:mc>
                                        </m:mcs>
                                        <m:ctrlPr>
                                          <a:rPr lang="en-US" sz="1200" i="1">
                                            <a:effectLst/>
                                            <a:latin typeface="Cambria Math" panose="02040503050406030204" pitchFamily="18" charset="0"/>
                                          </a:rPr>
                                        </m:ctrlPr>
                                      </m:mPr>
                                      <m:mr>
                                        <m:e>
                                          <m:r>
                                            <a:rPr lang="en-US" sz="1200">
                                              <a:effectLst/>
                                              <a:latin typeface="Cambria Math" panose="02040503050406030204" pitchFamily="18" charset="0"/>
                                            </a:rPr>
                                            <m:t>𝑐</m:t>
                                          </m:r>
                                        </m:e>
                                        <m:e>
                                          <m:r>
                                            <a:rPr lang="en-US" sz="1200">
                                              <a:effectLst/>
                                              <a:latin typeface="Cambria Math" panose="02040503050406030204" pitchFamily="18" charset="0"/>
                                            </a:rPr>
                                            <m:t>𝑠</m:t>
                                          </m:r>
                                        </m:e>
                                      </m:mr>
                                      <m:mr>
                                        <m:e>
                                          <m:r>
                                            <a:rPr lang="en-US" sz="1200">
                                              <a:effectLst/>
                                              <a:latin typeface="Cambria Math" panose="02040503050406030204" pitchFamily="18" charset="0"/>
                                            </a:rPr>
                                            <m:t>−</m:t>
                                          </m:r>
                                          <m:r>
                                            <a:rPr lang="en-US" sz="1200">
                                              <a:effectLst/>
                                              <a:latin typeface="Cambria Math" panose="02040503050406030204" pitchFamily="18" charset="0"/>
                                            </a:rPr>
                                            <m:t>𝑠</m:t>
                                          </m:r>
                                        </m:e>
                                        <m:e>
                                          <m:r>
                                            <a:rPr lang="en-US" sz="1200">
                                              <a:effectLst/>
                                              <a:latin typeface="Cambria Math" panose="02040503050406030204" pitchFamily="18" charset="0"/>
                                            </a:rPr>
                                            <m:t>𝑐</m:t>
                                          </m:r>
                                        </m:e>
                                      </m:mr>
                                    </m:m>
                                  </m:e>
                                </m:d>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r>
                                            <a:rPr lang="en-US" sz="1200">
                                              <a:effectLst/>
                                              <a:latin typeface="Cambria Math" panose="02040503050406030204" pitchFamily="18" charset="0"/>
                                            </a:rPr>
                                            <m:t>𝑎</m:t>
                                          </m:r>
                                        </m:e>
                                      </m:mr>
                                      <m:mr>
                                        <m:e>
                                          <m:r>
                                            <a:rPr lang="en-US" sz="1200">
                                              <a:effectLst/>
                                              <a:latin typeface="Cambria Math" panose="02040503050406030204" pitchFamily="18" charset="0"/>
                                            </a:rPr>
                                            <m:t>𝑏</m:t>
                                          </m:r>
                                        </m:e>
                                      </m:mr>
                                    </m:m>
                                  </m:e>
                                </m:d>
                                <m:r>
                                  <a:rPr lang="en-US" sz="1200">
                                    <a:effectLst/>
                                    <a:latin typeface="Cambria Math" panose="02040503050406030204" pitchFamily="18" charset="0"/>
                                  </a:rPr>
                                  <m:t>= </m:t>
                                </m:r>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r>
                                            <a:rPr lang="en-US" sz="1200">
                                              <a:effectLst/>
                                              <a:latin typeface="Cambria Math" panose="02040503050406030204" pitchFamily="18" charset="0"/>
                                            </a:rPr>
                                            <m:t>𝑟</m:t>
                                          </m:r>
                                        </m:e>
                                      </m:mr>
                                      <m:mr>
                                        <m:e>
                                          <m:r>
                                            <a:rPr lang="en-US" sz="1200">
                                              <a:effectLst/>
                                              <a:latin typeface="Cambria Math" panose="02040503050406030204" pitchFamily="18" charset="0"/>
                                            </a:rPr>
                                            <m:t>0</m:t>
                                          </m:r>
                                        </m:e>
                                      </m:mr>
                                    </m:m>
                                  </m:e>
                                </m:d>
                              </m:oMath>
                            </m:oMathPara>
                          </a14:m>
                          <a:endParaRPr lang="en-US" sz="1200" dirty="0">
                            <a:effectLst/>
                          </a:endParaRPr>
                        </a:p>
                        <a:p>
                          <a:pPr marL="0" marR="0">
                            <a:lnSpc>
                              <a:spcPct val="107000"/>
                            </a:lnSpc>
                            <a:spcBef>
                              <a:spcPts val="0"/>
                            </a:spcBef>
                            <a:spcAft>
                              <a:spcPts val="0"/>
                            </a:spcAft>
                          </a:pPr>
                          <a:r>
                            <a:rPr lang="en-US" sz="1200" dirty="0">
                              <a:effectLst/>
                            </a:rPr>
                            <a:t>where </a:t>
                          </a:r>
                          <a14:m>
                            <m:oMath xmlns:m="http://schemas.openxmlformats.org/officeDocument/2006/math">
                              <m:r>
                                <a:rPr lang="en-US" sz="1200">
                                  <a:effectLst/>
                                  <a:latin typeface="Cambria Math" panose="02040503050406030204" pitchFamily="18" charset="0"/>
                                </a:rPr>
                                <m:t>𝑟</m:t>
                              </m:r>
                              <m:r>
                                <a:rPr lang="en-US" sz="1200">
                                  <a:effectLst/>
                                  <a:latin typeface="Cambria Math" panose="02040503050406030204" pitchFamily="18" charset="0"/>
                                </a:rPr>
                                <m:t>= </m:t>
                              </m:r>
                              <m:rad>
                                <m:radPr>
                                  <m:degHide m:val="on"/>
                                  <m:ctrlPr>
                                    <a:rPr lang="en-US" sz="1200" i="1">
                                      <a:effectLst/>
                                      <a:latin typeface="Cambria Math" panose="02040503050406030204" pitchFamily="18" charset="0"/>
                                    </a:rPr>
                                  </m:ctrlPr>
                                </m:radPr>
                                <m:deg/>
                                <m:e>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m:t>
                                      </m:r>
                                      <m:r>
                                        <a:rPr lang="en-US" sz="1200">
                                          <a:effectLst/>
                                          <a:latin typeface="Cambria Math" panose="02040503050406030204" pitchFamily="18" charset="0"/>
                                        </a:rPr>
                                        <m:t>𝑎</m:t>
                                      </m:r>
                                      <m:r>
                                        <a:rPr lang="en-US" sz="1200">
                                          <a:effectLst/>
                                          <a:latin typeface="Cambria Math" panose="02040503050406030204" pitchFamily="18" charset="0"/>
                                        </a:rPr>
                                        <m:t>|</m:t>
                                      </m:r>
                                    </m:e>
                                    <m:sup>
                                      <m:r>
                                        <a:rPr lang="en-US" sz="1200">
                                          <a:effectLst/>
                                          <a:latin typeface="Cambria Math" panose="02040503050406030204" pitchFamily="18" charset="0"/>
                                        </a:rPr>
                                        <m:t>2</m:t>
                                      </m:r>
                                    </m:sup>
                                  </m:sSup>
                                  <m:r>
                                    <a:rPr lang="en-US" sz="1200">
                                      <a:effectLst/>
                                      <a:latin typeface="Cambria Math" panose="02040503050406030204" pitchFamily="18" charset="0"/>
                                    </a:rPr>
                                    <m:t>+</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m:t>
                                      </m:r>
                                      <m:r>
                                        <a:rPr lang="en-US" sz="1200">
                                          <a:effectLst/>
                                          <a:latin typeface="Cambria Math" panose="02040503050406030204" pitchFamily="18" charset="0"/>
                                        </a:rPr>
                                        <m:t>𝑏</m:t>
                                      </m:r>
                                      <m:r>
                                        <a:rPr lang="en-US" sz="1200">
                                          <a:effectLst/>
                                          <a:latin typeface="Cambria Math" panose="02040503050406030204" pitchFamily="18" charset="0"/>
                                        </a:rPr>
                                        <m:t>|</m:t>
                                      </m:r>
                                    </m:e>
                                    <m:sup>
                                      <m:r>
                                        <a:rPr lang="en-US" sz="1200">
                                          <a:effectLst/>
                                          <a:latin typeface="Cambria Math" panose="02040503050406030204" pitchFamily="18" charset="0"/>
                                        </a:rPr>
                                        <m:t>2</m:t>
                                      </m:r>
                                    </m:sup>
                                  </m:sSup>
                                </m:e>
                              </m:rad>
                            </m:oMath>
                          </a14:m>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a:effectLst/>
                            </a:rPr>
                            <a:t>s,d</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998329">
                    <a:tc>
                      <a:txBody>
                        <a:bodyPr/>
                        <a:lstStyle/>
                        <a:p>
                          <a:pPr marL="0" marR="0">
                            <a:lnSpc>
                              <a:spcPct val="107000"/>
                            </a:lnSpc>
                            <a:spcBef>
                              <a:spcPts val="0"/>
                            </a:spcBef>
                            <a:spcAft>
                              <a:spcPts val="0"/>
                            </a:spcAft>
                          </a:pPr>
                          <a:r>
                            <a:rPr lang="en-US" sz="1200">
                              <a:effectLst/>
                            </a:rPr>
                            <a:t>rot</a:t>
                          </a:r>
                          <a:endParaRPr lang="en-US" sz="12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a:effectLst/>
                            </a:rPr>
                            <a:t>Applies the Givens rotation.  That is, provided two vectors as input, x and y, each vector element is replaced as follows: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r>
                                  <a:rPr lang="en-US" sz="1200">
                                    <a:effectLst/>
                                    <a:latin typeface="Cambria Math" panose="02040503050406030204" pitchFamily="18" charset="0"/>
                                  </a:rPr>
                                  <m:t>𝑐</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r>
                                  <a:rPr lang="en-US" sz="1200">
                                    <a:effectLst/>
                                    <a:latin typeface="Cambria Math" panose="02040503050406030204" pitchFamily="18" charset="0"/>
                                  </a:rPr>
                                  <m:t>𝑠</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oMath>
                            </m:oMathPara>
                          </a14:m>
                          <a:endParaRPr lang="en-US" sz="12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r>
                                  <a:rPr lang="en-US" sz="1200">
                                    <a:effectLst/>
                                    <a:latin typeface="Cambria Math" panose="02040503050406030204" pitchFamily="18" charset="0"/>
                                  </a:rPr>
                                  <m:t>= −</m:t>
                                </m:r>
                                <m:r>
                                  <a:rPr lang="en-US" sz="1200">
                                    <a:effectLst/>
                                    <a:latin typeface="Cambria Math" panose="02040503050406030204" pitchFamily="18" charset="0"/>
                                  </a:rPr>
                                  <m:t>𝑠</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r>
                                  <a:rPr lang="en-US" sz="1200">
                                    <a:effectLst/>
                                    <a:latin typeface="Cambria Math" panose="02040503050406030204" pitchFamily="18" charset="0"/>
                                  </a:rPr>
                                  <m:t>𝑐</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oMath>
                            </m:oMathPara>
                          </a14:m>
                          <a:endParaRPr lang="en-US" sz="1200" dirty="0">
                            <a:effectLst/>
                          </a:endParaRPr>
                        </a:p>
                        <a:p>
                          <a:pPr marL="0" marR="0">
                            <a:lnSpc>
                              <a:spcPct val="107000"/>
                            </a:lnSpc>
                            <a:spcBef>
                              <a:spcPts val="0"/>
                            </a:spcBef>
                            <a:spcAft>
                              <a:spcPts val="0"/>
                            </a:spcAft>
                          </a:pPr>
                          <a:r>
                            <a:rPr lang="en-US" sz="1200" dirty="0">
                              <a:effectLst/>
                            </a:rPr>
                            <a:t>where c and s are the parameters for the Givens rotation (See </a:t>
                          </a:r>
                          <a:r>
                            <a:rPr lang="en-US" sz="1200" dirty="0" err="1">
                              <a:effectLst/>
                            </a:rPr>
                            <a:t>rotg</a:t>
                          </a:r>
                          <a:r>
                            <a:rPr lang="en-US" sz="1200" dirty="0">
                              <a:effectLst/>
                            </a:rPr>
                            <a:t>).</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a:effectLst/>
                            </a:rPr>
                            <a:t>s,d</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1694664">
                    <a:tc>
                      <a:txBody>
                        <a:bodyPr/>
                        <a:lstStyle/>
                        <a:p>
                          <a:pPr marL="0" marR="0">
                            <a:lnSpc>
                              <a:spcPct val="107000"/>
                            </a:lnSpc>
                            <a:spcBef>
                              <a:spcPts val="0"/>
                            </a:spcBef>
                            <a:spcAft>
                              <a:spcPts val="0"/>
                            </a:spcAft>
                          </a:pPr>
                          <a:r>
                            <a:rPr lang="en-US" sz="1200">
                              <a:effectLst/>
                            </a:rPr>
                            <a:t>rotmg</a:t>
                          </a:r>
                          <a:endParaRPr lang="en-US" sz="12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a:effectLst/>
                            </a:rPr>
                            <a:t>Computes the 2 x 2 modified Givens rotation matrix</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𝐻</m:t>
                                </m:r>
                                <m:r>
                                  <a:rPr lang="en-US" sz="1200">
                                    <a:effectLst/>
                                    <a:latin typeface="Cambria Math" panose="02040503050406030204" pitchFamily="18" charset="0"/>
                                  </a:rPr>
                                  <m:t>=</m:t>
                                </m:r>
                                <m:d>
                                  <m:dPr>
                                    <m:ctrlPr>
                                      <a:rPr lang="en-US" sz="1200" i="1">
                                        <a:effectLst/>
                                        <a:latin typeface="Cambria Math" panose="02040503050406030204" pitchFamily="18" charset="0"/>
                                      </a:rPr>
                                    </m:ctrlPr>
                                  </m:dPr>
                                  <m:e>
                                    <m:m>
                                      <m:mPr>
                                        <m:mcs>
                                          <m:mc>
                                            <m:mcPr>
                                              <m:count m:val="2"/>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11</m:t>
                                              </m:r>
                                            </m:sub>
                                          </m:sSub>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12</m:t>
                                              </m:r>
                                            </m:sub>
                                          </m:sSub>
                                        </m:e>
                                      </m:m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21</m:t>
                                              </m:r>
                                            </m:sub>
                                          </m:sSub>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22</m:t>
                                              </m:r>
                                            </m:sub>
                                          </m:sSub>
                                        </m:e>
                                      </m:mr>
                                    </m:m>
                                  </m:e>
                                </m:d>
                              </m:oMath>
                            </m:oMathPara>
                          </a14:m>
                          <a:endParaRPr lang="en-US" sz="1200" dirty="0">
                            <a:effectLst/>
                          </a:endParaRPr>
                        </a:p>
                        <a:p>
                          <a:pPr marL="0" marR="0">
                            <a:lnSpc>
                              <a:spcPct val="107000"/>
                            </a:lnSpc>
                            <a:spcBef>
                              <a:spcPts val="0"/>
                            </a:spcBef>
                            <a:spcAft>
                              <a:spcPts val="0"/>
                            </a:spcAft>
                          </a:pPr>
                          <a:r>
                            <a:rPr lang="en-US" sz="1200" dirty="0">
                              <a:effectLst/>
                            </a:rPr>
                            <a:t>That is, given scaling factors </a:t>
                          </a:r>
                          <a14:m>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1</m:t>
                                  </m:r>
                                </m:sub>
                              </m:sSub>
                            </m:oMath>
                          </a14:m>
                          <a:r>
                            <a:rPr lang="en-US" sz="1200" dirty="0">
                              <a:effectLst/>
                            </a:rPr>
                            <a:t> and </a:t>
                          </a:r>
                          <a14:m>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2</m:t>
                                  </m:r>
                                </m:sub>
                              </m:sSub>
                            </m:oMath>
                          </a14:m>
                          <a:r>
                            <a:rPr lang="en-US" sz="1200" dirty="0">
                              <a:effectLst/>
                            </a:rPr>
                            <a:t> with Cartesian coordinates (</a:t>
                          </a:r>
                          <a14:m>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1</m:t>
                                  </m:r>
                                </m:sub>
                              </m:sSub>
                            </m:oMath>
                          </a14:m>
                          <a:r>
                            <a:rPr lang="en-US" sz="1200" dirty="0">
                              <a:effectLst/>
                            </a:rPr>
                            <a:t>) of an input vector, compute the modified Givens rotation matrix H such that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1</m:t>
                                              </m:r>
                                            </m:sub>
                                          </m:sSub>
                                        </m:e>
                                      </m:mr>
                                      <m:mr>
                                        <m:e>
                                          <m:r>
                                            <a:rPr lang="en-US" sz="1200">
                                              <a:effectLst/>
                                              <a:latin typeface="Cambria Math" panose="02040503050406030204" pitchFamily="18" charset="0"/>
                                            </a:rPr>
                                            <m:t>0</m:t>
                                          </m:r>
                                        </m:e>
                                      </m:mr>
                                    </m:m>
                                  </m:e>
                                </m:d>
                                <m:r>
                                  <a:rPr lang="en-US" sz="1200">
                                    <a:effectLst/>
                                    <a:latin typeface="Cambria Math" panose="02040503050406030204" pitchFamily="18" charset="0"/>
                                  </a:rPr>
                                  <m:t>=</m:t>
                                </m:r>
                                <m:r>
                                  <a:rPr lang="en-US" sz="1200">
                                    <a:effectLst/>
                                    <a:latin typeface="Cambria Math" panose="02040503050406030204" pitchFamily="18" charset="0"/>
                                  </a:rPr>
                                  <m:t>𝐻</m:t>
                                </m:r>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1</m:t>
                                              </m:r>
                                            </m:sub>
                                          </m:sSub>
                                          <m:rad>
                                            <m:radPr>
                                              <m:degHide m:val="on"/>
                                              <m:ctrlPr>
                                                <a:rPr lang="en-US" sz="1200" i="1">
                                                  <a:effectLst/>
                                                  <a:latin typeface="Cambria Math" panose="02040503050406030204" pitchFamily="18" charset="0"/>
                                                </a:rPr>
                                              </m:ctrlPr>
                                            </m:radPr>
                                            <m:deg/>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1</m:t>
                                                  </m:r>
                                                </m:sub>
                                              </m:sSub>
                                            </m:e>
                                          </m:rad>
                                        </m:e>
                                      </m:m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1</m:t>
                                              </m:r>
                                            </m:sub>
                                          </m:sSub>
                                          <m:rad>
                                            <m:radPr>
                                              <m:degHide m:val="on"/>
                                              <m:ctrlPr>
                                                <a:rPr lang="en-US" sz="1200" i="1">
                                                  <a:effectLst/>
                                                  <a:latin typeface="Cambria Math" panose="02040503050406030204" pitchFamily="18" charset="0"/>
                                                </a:rPr>
                                              </m:ctrlPr>
                                            </m:radPr>
                                            <m:deg/>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𝑑</m:t>
                                                  </m:r>
                                                </m:e>
                                                <m:sub>
                                                  <m:r>
                                                    <a:rPr lang="en-US" sz="1200">
                                                      <a:effectLst/>
                                                      <a:latin typeface="Cambria Math" panose="02040503050406030204" pitchFamily="18" charset="0"/>
                                                    </a:rPr>
                                                    <m:t>2</m:t>
                                                  </m:r>
                                                </m:sub>
                                              </m:sSub>
                                            </m:e>
                                          </m:rad>
                                        </m:e>
                                      </m:mr>
                                    </m:m>
                                  </m:e>
                                </m:d>
                              </m:oMath>
                            </m:oMathPara>
                          </a14:m>
                          <a:endParaRPr lang="en-US" sz="1200" dirty="0">
                            <a:effectLst/>
                          </a:endParaRPr>
                        </a:p>
                        <a:p>
                          <a:pPr marL="0" marR="0">
                            <a:lnSpc>
                              <a:spcPct val="107000"/>
                            </a:lnSpc>
                            <a:spcBef>
                              <a:spcPts val="0"/>
                            </a:spcBef>
                            <a:spcAft>
                              <a:spcPts val="0"/>
                            </a:spcAft>
                          </a:pPr>
                          <a:r>
                            <a:rPr lang="en-US" sz="1200" dirty="0">
                              <a:effectLst/>
                            </a:rPr>
                            <a:t> </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err="1">
                              <a:effectLst/>
                            </a:rPr>
                            <a:t>s,d</a:t>
                          </a:r>
                          <a:endParaRPr lang="en-US" sz="12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004391">
                    <a:tc>
                      <a:txBody>
                        <a:bodyPr/>
                        <a:lstStyle/>
                        <a:p>
                          <a:pPr marL="0" marR="0">
                            <a:lnSpc>
                              <a:spcPct val="107000"/>
                            </a:lnSpc>
                            <a:spcBef>
                              <a:spcPts val="0"/>
                            </a:spcBef>
                            <a:spcAft>
                              <a:spcPts val="0"/>
                            </a:spcAft>
                          </a:pPr>
                          <a:r>
                            <a:rPr lang="en-US" sz="1200">
                              <a:effectLst/>
                            </a:rPr>
                            <a:t>rotm</a:t>
                          </a:r>
                          <a:endParaRPr lang="en-US" sz="12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a:effectLst/>
                            </a:rPr>
                            <a:t>Applies the modified Givens rotation.  That is, provided two vectors, x and y, compute:</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e>
                                      </m:m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e>
                                      </m:mr>
                                    </m:m>
                                  </m:e>
                                </m:d>
                                <m:r>
                                  <a:rPr lang="en-US" sz="1200">
                                    <a:effectLst/>
                                    <a:latin typeface="Cambria Math" panose="02040503050406030204" pitchFamily="18" charset="0"/>
                                  </a:rPr>
                                  <m:t>=</m:t>
                                </m:r>
                                <m:d>
                                  <m:dPr>
                                    <m:ctrlPr>
                                      <a:rPr lang="en-US" sz="1200" i="1">
                                        <a:effectLst/>
                                        <a:latin typeface="Cambria Math" panose="02040503050406030204" pitchFamily="18" charset="0"/>
                                      </a:rPr>
                                    </m:ctrlPr>
                                  </m:dPr>
                                  <m:e>
                                    <m:m>
                                      <m:mPr>
                                        <m:mcs>
                                          <m:mc>
                                            <m:mcPr>
                                              <m:count m:val="2"/>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11</m:t>
                                              </m:r>
                                            </m:sub>
                                          </m:sSub>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12</m:t>
                                              </m:r>
                                            </m:sub>
                                          </m:sSub>
                                        </m:e>
                                      </m:m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21</m:t>
                                              </m:r>
                                            </m:sub>
                                          </m:sSub>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22</m:t>
                                              </m:r>
                                            </m:sub>
                                          </m:sSub>
                                        </m:e>
                                      </m:mr>
                                    </m:m>
                                  </m:e>
                                </m:d>
                                <m:d>
                                  <m:dPr>
                                    <m:ctrlPr>
                                      <a:rPr lang="en-US" sz="1200" i="1">
                                        <a:effectLst/>
                                        <a:latin typeface="Cambria Math" panose="02040503050406030204" pitchFamily="18" charset="0"/>
                                      </a:rPr>
                                    </m:ctrlPr>
                                  </m:dPr>
                                  <m:e>
                                    <m:m>
                                      <m:mPr>
                                        <m:mcs>
                                          <m:mc>
                                            <m:mcPr>
                                              <m:count m:val="1"/>
                                              <m:mcJc m:val="center"/>
                                            </m:mcPr>
                                          </m:mc>
                                        </m:mcs>
                                        <m:ctrlPr>
                                          <a:rPr lang="en-US" sz="1200" i="1">
                                            <a:effectLst/>
                                            <a:latin typeface="Cambria Math" panose="02040503050406030204" pitchFamily="18" charset="0"/>
                                          </a:rPr>
                                        </m:ctrlPr>
                                      </m:mP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e>
                                      </m:mr>
                                      <m:m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𝑦</m:t>
                                              </m:r>
                                            </m:e>
                                            <m:sub>
                                              <m:r>
                                                <a:rPr lang="en-US" sz="1200">
                                                  <a:effectLst/>
                                                  <a:latin typeface="Cambria Math" panose="02040503050406030204" pitchFamily="18" charset="0"/>
                                                </a:rPr>
                                                <m:t>𝑖</m:t>
                                              </m:r>
                                            </m:sub>
                                          </m:sSub>
                                        </m:e>
                                      </m:mr>
                                    </m:m>
                                  </m:e>
                                </m:d>
                              </m:oMath>
                            </m:oMathPara>
                          </a14:m>
                          <a:endParaRPr lang="en-US" sz="1200">
                            <a:effectLst/>
                          </a:endParaRPr>
                        </a:p>
                        <a:p>
                          <a:pPr marL="0" marR="0">
                            <a:lnSpc>
                              <a:spcPct val="107000"/>
                            </a:lnSpc>
                            <a:spcBef>
                              <a:spcPts val="0"/>
                            </a:spcBef>
                            <a:spcAft>
                              <a:spcPts val="0"/>
                            </a:spcAft>
                          </a:pPr>
                          <a:r>
                            <a:rPr lang="en-US" sz="1200">
                              <a:effectLst/>
                            </a:rPr>
                            <a:t>where </a:t>
                          </a:r>
                          <a14:m>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h</m:t>
                                  </m:r>
                                </m:e>
                                <m:sub>
                                  <m:r>
                                    <a:rPr lang="en-US" sz="1200">
                                      <a:effectLst/>
                                      <a:latin typeface="Cambria Math" panose="02040503050406030204" pitchFamily="18" charset="0"/>
                                    </a:rPr>
                                    <m:t>𝑖𝑗</m:t>
                                  </m:r>
                                </m:sub>
                              </m:sSub>
                            </m:oMath>
                          </a14:m>
                          <a:r>
                            <a:rPr lang="en-US" sz="1200">
                              <a:effectLst/>
                            </a:rPr>
                            <a:t> are the elements of the modified Givens rotation matrix (See rotmg).</a:t>
                          </a:r>
                          <a:endParaRPr lang="en-US" sz="12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err="1">
                              <a:effectLst/>
                            </a:rPr>
                            <a:t>s,d</a:t>
                          </a:r>
                          <a:endParaRPr lang="en-US" sz="12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nvPr>
            </p:nvGraphicFramePr>
            <p:xfrm>
              <a:off x="2001982" y="1418650"/>
              <a:ext cx="7772400" cy="5076447"/>
            </p:xfrm>
            <a:graphic>
              <a:graphicData uri="http://schemas.openxmlformats.org/drawingml/2006/table">
                <a:tbl>
                  <a:tblPr firstRow="1" firstCol="1" bandRow="1">
                    <a:tableStyleId>{5C22544A-7EE6-4342-B048-85BDC9FD1C3A}</a:tableStyleId>
                  </a:tblPr>
                  <a:tblGrid>
                    <a:gridCol w="754380">
                      <a:extLst>
                        <a:ext uri="{9D8B030D-6E8A-4147-A177-3AD203B41FA5}">
                          <a16:colId xmlns:a16="http://schemas.microsoft.com/office/drawing/2014/main" val="20000"/>
                        </a:ext>
                      </a:extLst>
                    </a:gridCol>
                    <a:gridCol w="5321567">
                      <a:extLst>
                        <a:ext uri="{9D8B030D-6E8A-4147-A177-3AD203B41FA5}">
                          <a16:colId xmlns:a16="http://schemas.microsoft.com/office/drawing/2014/main" val="20001"/>
                        </a:ext>
                      </a:extLst>
                    </a:gridCol>
                    <a:gridCol w="1696453">
                      <a:extLst>
                        <a:ext uri="{9D8B030D-6E8A-4147-A177-3AD203B41FA5}">
                          <a16:colId xmlns:a16="http://schemas.microsoft.com/office/drawing/2014/main" val="20002"/>
                        </a:ext>
                      </a:extLst>
                    </a:gridCol>
                  </a:tblGrid>
                  <a:tr h="449262">
                    <a:tc>
                      <a:txBody>
                        <a:bodyPr/>
                        <a:lstStyle/>
                        <a:p>
                          <a:pPr marL="0" marR="0">
                            <a:lnSpc>
                              <a:spcPct val="107000"/>
                            </a:lnSpc>
                            <a:spcBef>
                              <a:spcPts val="0"/>
                            </a:spcBef>
                            <a:spcAft>
                              <a:spcPts val="0"/>
                            </a:spcAft>
                          </a:pPr>
                          <a:r>
                            <a:rPr lang="en-US" sz="1200" dirty="0">
                              <a:effectLst/>
                            </a:rPr>
                            <a:t>Name</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dirty="0">
                              <a:effectLst/>
                            </a:rPr>
                            <a:t>Description</a:t>
                          </a:r>
                          <a:endParaRPr lang="en-US" sz="12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200">
                              <a:effectLst/>
                            </a:rPr>
                            <a:t>Supported Precisions</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929801">
                    <a:tc>
                      <a:txBody>
                        <a:bodyPr/>
                        <a:lstStyle/>
                        <a:p>
                          <a:pPr marL="0" marR="0">
                            <a:lnSpc>
                              <a:spcPct val="107000"/>
                            </a:lnSpc>
                            <a:spcBef>
                              <a:spcPts val="0"/>
                            </a:spcBef>
                            <a:spcAft>
                              <a:spcPts val="0"/>
                            </a:spcAft>
                          </a:pPr>
                          <a:r>
                            <a:rPr lang="en-US" sz="1200">
                              <a:effectLst/>
                            </a:rPr>
                            <a:t>rotg</a:t>
                          </a:r>
                          <a:endParaRPr lang="en-US" sz="12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18" t="-52288" r="-32417" b="-401307"/>
                          </a:stretch>
                        </a:blipFill>
                      </a:tcPr>
                    </a:tc>
                    <a:tc>
                      <a:txBody>
                        <a:bodyPr/>
                        <a:lstStyle/>
                        <a:p>
                          <a:pPr marL="0" marR="0">
                            <a:lnSpc>
                              <a:spcPct val="107000"/>
                            </a:lnSpc>
                            <a:spcBef>
                              <a:spcPts val="0"/>
                            </a:spcBef>
                            <a:spcAft>
                              <a:spcPts val="0"/>
                            </a:spcAft>
                          </a:pPr>
                          <a:r>
                            <a:rPr lang="en-US" sz="1200">
                              <a:effectLst/>
                            </a:rPr>
                            <a:t>s,d</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998329">
                    <a:tc>
                      <a:txBody>
                        <a:bodyPr/>
                        <a:lstStyle/>
                        <a:p>
                          <a:pPr marL="0" marR="0">
                            <a:lnSpc>
                              <a:spcPct val="107000"/>
                            </a:lnSpc>
                            <a:spcBef>
                              <a:spcPts val="0"/>
                            </a:spcBef>
                            <a:spcAft>
                              <a:spcPts val="0"/>
                            </a:spcAft>
                          </a:pPr>
                          <a:r>
                            <a:rPr lang="en-US" sz="1200">
                              <a:effectLst/>
                            </a:rPr>
                            <a:t>rot</a:t>
                          </a:r>
                          <a:endParaRPr lang="en-US" sz="12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18" t="-142073" r="-32417" b="-274390"/>
                          </a:stretch>
                        </a:blipFill>
                      </a:tcPr>
                    </a:tc>
                    <a:tc>
                      <a:txBody>
                        <a:bodyPr/>
                        <a:lstStyle/>
                        <a:p>
                          <a:pPr marL="0" marR="0">
                            <a:lnSpc>
                              <a:spcPct val="107000"/>
                            </a:lnSpc>
                            <a:spcBef>
                              <a:spcPts val="0"/>
                            </a:spcBef>
                            <a:spcAft>
                              <a:spcPts val="0"/>
                            </a:spcAft>
                          </a:pPr>
                          <a:r>
                            <a:rPr lang="en-US" sz="1200">
                              <a:effectLst/>
                            </a:rPr>
                            <a:t>s,d</a:t>
                          </a:r>
                          <a:endParaRPr lang="en-US" sz="12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1694664">
                    <a:tc>
                      <a:txBody>
                        <a:bodyPr/>
                        <a:lstStyle/>
                        <a:p>
                          <a:pPr marL="0" marR="0">
                            <a:lnSpc>
                              <a:spcPct val="107000"/>
                            </a:lnSpc>
                            <a:spcBef>
                              <a:spcPts val="0"/>
                            </a:spcBef>
                            <a:spcAft>
                              <a:spcPts val="0"/>
                            </a:spcAft>
                          </a:pPr>
                          <a:r>
                            <a:rPr lang="en-US" sz="1200">
                              <a:effectLst/>
                            </a:rPr>
                            <a:t>rotmg</a:t>
                          </a:r>
                          <a:endParaRPr lang="en-US" sz="12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18" t="-142806" r="-32417" b="-61871"/>
                          </a:stretch>
                        </a:blipFill>
                      </a:tcPr>
                    </a:tc>
                    <a:tc>
                      <a:txBody>
                        <a:bodyPr/>
                        <a:lstStyle/>
                        <a:p>
                          <a:pPr marL="0" marR="0">
                            <a:lnSpc>
                              <a:spcPct val="107000"/>
                            </a:lnSpc>
                            <a:spcBef>
                              <a:spcPts val="0"/>
                            </a:spcBef>
                            <a:spcAft>
                              <a:spcPts val="0"/>
                            </a:spcAft>
                          </a:pPr>
                          <a:r>
                            <a:rPr lang="en-US" sz="1200" dirty="0" err="1">
                              <a:effectLst/>
                            </a:rPr>
                            <a:t>s,d</a:t>
                          </a:r>
                          <a:endParaRPr lang="en-US" sz="12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004391">
                    <a:tc>
                      <a:txBody>
                        <a:bodyPr/>
                        <a:lstStyle/>
                        <a:p>
                          <a:pPr marL="0" marR="0">
                            <a:lnSpc>
                              <a:spcPct val="107000"/>
                            </a:lnSpc>
                            <a:spcBef>
                              <a:spcPts val="0"/>
                            </a:spcBef>
                            <a:spcAft>
                              <a:spcPts val="0"/>
                            </a:spcAft>
                          </a:pPr>
                          <a:r>
                            <a:rPr lang="en-US" sz="1200">
                              <a:effectLst/>
                            </a:rPr>
                            <a:t>rotm</a:t>
                          </a:r>
                          <a:endParaRPr lang="en-US" sz="12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18" t="-409091" r="-32417" b="-4242"/>
                          </a:stretch>
                        </a:blipFill>
                      </a:tcPr>
                    </a:tc>
                    <a:tc>
                      <a:txBody>
                        <a:bodyPr/>
                        <a:lstStyle/>
                        <a:p>
                          <a:pPr marL="0" marR="0">
                            <a:lnSpc>
                              <a:spcPct val="107000"/>
                            </a:lnSpc>
                            <a:spcBef>
                              <a:spcPts val="0"/>
                            </a:spcBef>
                            <a:spcAft>
                              <a:spcPts val="0"/>
                            </a:spcAft>
                          </a:pPr>
                          <a:r>
                            <a:rPr lang="en-US" sz="1200" dirty="0" err="1">
                              <a:effectLst/>
                            </a:rPr>
                            <a:t>s,d</a:t>
                          </a:r>
                          <a:endParaRPr lang="en-US" sz="12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00215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 Level 1 operations : Vector Operations without a dot product</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667000" y="1981201"/>
              <a:ext cx="7543800" cy="3048001"/>
            </p:xfrm>
            <a:graphic>
              <a:graphicData uri="http://schemas.openxmlformats.org/drawingml/2006/table">
                <a:tbl>
                  <a:tblPr firstRow="1" firstCol="1" bandRow="1">
                    <a:tableStyleId>{5C22544A-7EE6-4342-B048-85BDC9FD1C3A}</a:tableStyleId>
                  </a:tblPr>
                  <a:tblGrid>
                    <a:gridCol w="723184">
                      <a:extLst>
                        <a:ext uri="{9D8B030D-6E8A-4147-A177-3AD203B41FA5}">
                          <a16:colId xmlns:a16="http://schemas.microsoft.com/office/drawing/2014/main" val="20000"/>
                        </a:ext>
                      </a:extLst>
                    </a:gridCol>
                    <a:gridCol w="4395823">
                      <a:extLst>
                        <a:ext uri="{9D8B030D-6E8A-4147-A177-3AD203B41FA5}">
                          <a16:colId xmlns:a16="http://schemas.microsoft.com/office/drawing/2014/main" val="20001"/>
                        </a:ext>
                      </a:extLst>
                    </a:gridCol>
                    <a:gridCol w="2424793">
                      <a:extLst>
                        <a:ext uri="{9D8B030D-6E8A-4147-A177-3AD203B41FA5}">
                          <a16:colId xmlns:a16="http://schemas.microsoft.com/office/drawing/2014/main" val="20002"/>
                        </a:ext>
                      </a:extLst>
                    </a:gridCol>
                  </a:tblGrid>
                  <a:tr h="325281">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80680">
                    <a:tc>
                      <a:txBody>
                        <a:bodyPr/>
                        <a:lstStyle/>
                        <a:p>
                          <a:pPr marL="0" marR="0">
                            <a:lnSpc>
                              <a:spcPct val="107000"/>
                            </a:lnSpc>
                            <a:spcBef>
                              <a:spcPts val="0"/>
                            </a:spcBef>
                            <a:spcAft>
                              <a:spcPts val="0"/>
                            </a:spcAft>
                          </a:pPr>
                          <a:r>
                            <a:rPr lang="en-US" sz="1800">
                              <a:effectLst/>
                            </a:rPr>
                            <a:t>swap</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Swaps vectors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𝒙</m:t>
                                </m:r>
                                <m:r>
                                  <a:rPr lang="en-US" sz="1800">
                                    <a:effectLst/>
                                    <a:latin typeface="Cambria Math" panose="02040503050406030204" pitchFamily="18" charset="0"/>
                                  </a:rPr>
                                  <m:t>↔</m:t>
                                </m:r>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680680">
                    <a:tc>
                      <a:txBody>
                        <a:bodyPr/>
                        <a:lstStyle/>
                        <a:p>
                          <a:pPr marL="0" marR="0">
                            <a:lnSpc>
                              <a:spcPct val="107000"/>
                            </a:lnSpc>
                            <a:spcBef>
                              <a:spcPts val="0"/>
                            </a:spcBef>
                            <a:spcAft>
                              <a:spcPts val="0"/>
                            </a:spcAft>
                          </a:pPr>
                          <a:r>
                            <a:rPr lang="en-US" sz="1800">
                              <a:effectLst/>
                            </a:rPr>
                            <a:t>scal</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Scales a vector by a constant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𝒚</m:t>
                                </m:r>
                                <m:r>
                                  <a:rPr lang="en-US" sz="1800">
                                    <a:effectLst/>
                                    <a:latin typeface="Cambria Math" panose="02040503050406030204" pitchFamily="18" charset="0"/>
                                  </a:rPr>
                                  <m:t>= </m:t>
                                </m:r>
                                <m:r>
                                  <a:rPr lang="en-US" sz="1800">
                                    <a:effectLst/>
                                    <a:latin typeface="Cambria Math" panose="02040503050406030204" pitchFamily="18" charset="0"/>
                                  </a:rPr>
                                  <m:t>𝛼</m:t>
                                </m:r>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s,d,c,z,cs,zd</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680680">
                    <a:tc>
                      <a:txBody>
                        <a:bodyPr/>
                        <a:lstStyle/>
                        <a:p>
                          <a:pPr marL="0" marR="0">
                            <a:lnSpc>
                              <a:spcPct val="107000"/>
                            </a:lnSpc>
                            <a:spcBef>
                              <a:spcPts val="0"/>
                            </a:spcBef>
                            <a:spcAft>
                              <a:spcPts val="0"/>
                            </a:spcAft>
                          </a:pPr>
                          <a:r>
                            <a:rPr lang="en-US" sz="1800">
                              <a:effectLst/>
                            </a:rPr>
                            <a:t>copy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Copies a vector</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𝒚</m:t>
                                </m:r>
                                <m:r>
                                  <a:rPr lang="en-US" sz="1800">
                                    <a:effectLst/>
                                    <a:latin typeface="Cambria Math" panose="02040503050406030204" pitchFamily="18" charset="0"/>
                                  </a:rPr>
                                  <m:t>=</m:t>
                                </m:r>
                                <m:r>
                                  <a:rPr lang="en-US" sz="1800">
                                    <a:effectLst/>
                                    <a:latin typeface="Cambria Math" panose="02040503050406030204" pitchFamily="18" charset="0"/>
                                  </a:rPr>
                                  <m:t>𝒙</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680680">
                    <a:tc>
                      <a:txBody>
                        <a:bodyPr/>
                        <a:lstStyle/>
                        <a:p>
                          <a:pPr marL="0" marR="0">
                            <a:lnSpc>
                              <a:spcPct val="107000"/>
                            </a:lnSpc>
                            <a:spcBef>
                              <a:spcPts val="0"/>
                            </a:spcBef>
                            <a:spcAft>
                              <a:spcPts val="0"/>
                            </a:spcAft>
                          </a:pPr>
                          <a:r>
                            <a:rPr lang="en-US" sz="1800">
                              <a:effectLst/>
                            </a:rPr>
                            <a:t>axpy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Updates a vector</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𝒚</m:t>
                                </m:r>
                                <m:r>
                                  <a:rPr lang="en-US" sz="1800">
                                    <a:effectLst/>
                                    <a:latin typeface="Cambria Math" panose="02040503050406030204" pitchFamily="18" charset="0"/>
                                  </a:rPr>
                                  <m:t>=</m:t>
                                </m:r>
                                <m:r>
                                  <a:rPr lang="en-US" sz="1800">
                                    <a:effectLst/>
                                    <a:latin typeface="Cambria Math" panose="02040503050406030204" pitchFamily="18" charset="0"/>
                                  </a:rPr>
                                  <m:t>𝛼</m:t>
                                </m:r>
                                <m:r>
                                  <a:rPr lang="en-US" sz="1800">
                                    <a:effectLst/>
                                    <a:latin typeface="Cambria Math" panose="02040503050406030204" pitchFamily="18" charset="0"/>
                                  </a:rPr>
                                  <m:t>𝒙</m:t>
                                </m:r>
                                <m:r>
                                  <a:rPr lang="en-US" sz="1800">
                                    <a:effectLst/>
                                    <a:latin typeface="Cambria Math" panose="02040503050406030204" pitchFamily="18" charset="0"/>
                                  </a:rPr>
                                  <m:t>+</m:t>
                                </m:r>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err="1">
                              <a:effectLst/>
                            </a:rPr>
                            <a:t>s,d,c,z</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nvPr>
            </p:nvGraphicFramePr>
            <p:xfrm>
              <a:off x="2667000" y="1981201"/>
              <a:ext cx="7543800" cy="3048001"/>
            </p:xfrm>
            <a:graphic>
              <a:graphicData uri="http://schemas.openxmlformats.org/drawingml/2006/table">
                <a:tbl>
                  <a:tblPr firstRow="1" firstCol="1" bandRow="1">
                    <a:tableStyleId>{5C22544A-7EE6-4342-B048-85BDC9FD1C3A}</a:tableStyleId>
                  </a:tblPr>
                  <a:tblGrid>
                    <a:gridCol w="723184">
                      <a:extLst>
                        <a:ext uri="{9D8B030D-6E8A-4147-A177-3AD203B41FA5}">
                          <a16:colId xmlns:a16="http://schemas.microsoft.com/office/drawing/2014/main" val="20000"/>
                        </a:ext>
                      </a:extLst>
                    </a:gridCol>
                    <a:gridCol w="4395823">
                      <a:extLst>
                        <a:ext uri="{9D8B030D-6E8A-4147-A177-3AD203B41FA5}">
                          <a16:colId xmlns:a16="http://schemas.microsoft.com/office/drawing/2014/main" val="20001"/>
                        </a:ext>
                      </a:extLst>
                    </a:gridCol>
                    <a:gridCol w="2424793">
                      <a:extLst>
                        <a:ext uri="{9D8B030D-6E8A-4147-A177-3AD203B41FA5}">
                          <a16:colId xmlns:a16="http://schemas.microsoft.com/office/drawing/2014/main" val="20002"/>
                        </a:ext>
                      </a:extLst>
                    </a:gridCol>
                  </a:tblGrid>
                  <a:tr h="325281">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80680">
                    <a:tc>
                      <a:txBody>
                        <a:bodyPr/>
                        <a:lstStyle/>
                        <a:p>
                          <a:pPr marL="0" marR="0">
                            <a:lnSpc>
                              <a:spcPct val="107000"/>
                            </a:lnSpc>
                            <a:spcBef>
                              <a:spcPts val="0"/>
                            </a:spcBef>
                            <a:spcAft>
                              <a:spcPts val="0"/>
                            </a:spcAft>
                          </a:pPr>
                          <a:r>
                            <a:rPr lang="en-US" sz="1800">
                              <a:effectLst/>
                            </a:rPr>
                            <a:t>swap</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644" t="-58036" r="-55895" b="-301786"/>
                          </a:stretch>
                        </a:blipFill>
                      </a:tcPr>
                    </a:tc>
                    <a:tc>
                      <a:txBody>
                        <a:bodyPr/>
                        <a:lstStyle/>
                        <a:p>
                          <a:pPr marL="0" marR="0">
                            <a:lnSpc>
                              <a:spcPct val="107000"/>
                            </a:lnSpc>
                            <a:spcBef>
                              <a:spcPts val="0"/>
                            </a:spcBef>
                            <a:spcAft>
                              <a:spcPts val="0"/>
                            </a:spcAft>
                          </a:pPr>
                          <a:r>
                            <a:rPr lang="en-US" sz="1800">
                              <a:effectLst/>
                            </a:rPr>
                            <a:t>s,d,c,z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680680">
                    <a:tc>
                      <a:txBody>
                        <a:bodyPr/>
                        <a:lstStyle/>
                        <a:p>
                          <a:pPr marL="0" marR="0">
                            <a:lnSpc>
                              <a:spcPct val="107000"/>
                            </a:lnSpc>
                            <a:spcBef>
                              <a:spcPts val="0"/>
                            </a:spcBef>
                            <a:spcAft>
                              <a:spcPts val="0"/>
                            </a:spcAft>
                          </a:pPr>
                          <a:r>
                            <a:rPr lang="en-US" sz="1800">
                              <a:effectLst/>
                            </a:rPr>
                            <a:t>scal</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644" t="-158036" r="-55895" b="-201786"/>
                          </a:stretch>
                        </a:blipFill>
                      </a:tcPr>
                    </a:tc>
                    <a:tc>
                      <a:txBody>
                        <a:bodyPr/>
                        <a:lstStyle/>
                        <a:p>
                          <a:pPr marL="0" marR="0">
                            <a:lnSpc>
                              <a:spcPct val="107000"/>
                            </a:lnSpc>
                            <a:spcBef>
                              <a:spcPts val="0"/>
                            </a:spcBef>
                            <a:spcAft>
                              <a:spcPts val="0"/>
                            </a:spcAft>
                          </a:pPr>
                          <a:r>
                            <a:rPr lang="en-US" sz="1800">
                              <a:effectLst/>
                            </a:rPr>
                            <a:t>s,d,c,z,cs,zd</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680680">
                    <a:tc>
                      <a:txBody>
                        <a:bodyPr/>
                        <a:lstStyle/>
                        <a:p>
                          <a:pPr marL="0" marR="0">
                            <a:lnSpc>
                              <a:spcPct val="107000"/>
                            </a:lnSpc>
                            <a:spcBef>
                              <a:spcPts val="0"/>
                            </a:spcBef>
                            <a:spcAft>
                              <a:spcPts val="0"/>
                            </a:spcAft>
                          </a:pPr>
                          <a:r>
                            <a:rPr lang="en-US" sz="1800">
                              <a:effectLst/>
                            </a:rPr>
                            <a:t>copy</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644" t="-258036" r="-55895" b="-101786"/>
                          </a:stretch>
                        </a:blipFill>
                      </a:tcPr>
                    </a:tc>
                    <a:tc>
                      <a:txBody>
                        <a:bodyPr/>
                        <a:lstStyle/>
                        <a:p>
                          <a:pPr marL="0" marR="0">
                            <a:lnSpc>
                              <a:spcPct val="107000"/>
                            </a:lnSpc>
                            <a:spcBef>
                              <a:spcPts val="0"/>
                            </a:spcBef>
                            <a:spcAft>
                              <a:spcPts val="0"/>
                            </a:spcAft>
                          </a:pPr>
                          <a:r>
                            <a:rPr lang="en-US" sz="1800">
                              <a:effectLst/>
                            </a:rPr>
                            <a:t>s,d,c,z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680680">
                    <a:tc>
                      <a:txBody>
                        <a:bodyPr/>
                        <a:lstStyle/>
                        <a:p>
                          <a:pPr marL="0" marR="0">
                            <a:lnSpc>
                              <a:spcPct val="107000"/>
                            </a:lnSpc>
                            <a:spcBef>
                              <a:spcPts val="0"/>
                            </a:spcBef>
                            <a:spcAft>
                              <a:spcPts val="0"/>
                            </a:spcAft>
                          </a:pPr>
                          <a:r>
                            <a:rPr lang="en-US" sz="1800">
                              <a:effectLst/>
                            </a:rPr>
                            <a:t>axpy</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6644" t="-358036" r="-55895" b="-1786"/>
                          </a:stretch>
                        </a:blipFill>
                      </a:tcPr>
                    </a:tc>
                    <a:tc>
                      <a:txBody>
                        <a:bodyPr/>
                        <a:lstStyle/>
                        <a:p>
                          <a:pPr marL="0" marR="0">
                            <a:lnSpc>
                              <a:spcPct val="107000"/>
                            </a:lnSpc>
                            <a:spcBef>
                              <a:spcPts val="0"/>
                            </a:spcBef>
                            <a:spcAft>
                              <a:spcPts val="0"/>
                            </a:spcAft>
                          </a:pPr>
                          <a:r>
                            <a:rPr lang="en-US" sz="1800" dirty="0" err="1">
                              <a:effectLst/>
                            </a:rPr>
                            <a:t>s,d,c,z</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779170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 Level 1 operations : Vector Operations with a dot product</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480310" y="1981200"/>
              <a:ext cx="7231380" cy="2813050"/>
            </p:xfrm>
            <a:graphic>
              <a:graphicData uri="http://schemas.openxmlformats.org/drawingml/2006/table">
                <a:tbl>
                  <a:tblPr firstRow="1" firstCol="1" bandRow="1">
                    <a:tableStyleId>{5C22544A-7EE6-4342-B048-85BDC9FD1C3A}</a:tableStyleId>
                  </a:tblPr>
                  <a:tblGrid>
                    <a:gridCol w="948690">
                      <a:extLst>
                        <a:ext uri="{9D8B030D-6E8A-4147-A177-3AD203B41FA5}">
                          <a16:colId xmlns:a16="http://schemas.microsoft.com/office/drawing/2014/main" val="20000"/>
                        </a:ext>
                      </a:extLst>
                    </a:gridCol>
                    <a:gridCol w="3958318">
                      <a:extLst>
                        <a:ext uri="{9D8B030D-6E8A-4147-A177-3AD203B41FA5}">
                          <a16:colId xmlns:a16="http://schemas.microsoft.com/office/drawing/2014/main" val="20001"/>
                        </a:ext>
                      </a:extLst>
                    </a:gridCol>
                    <a:gridCol w="2324372">
                      <a:extLst>
                        <a:ext uri="{9D8B030D-6E8A-4147-A177-3AD203B41FA5}">
                          <a16:colId xmlns:a16="http://schemas.microsoft.com/office/drawing/2014/main" val="20002"/>
                        </a:ext>
                      </a:extLst>
                    </a:gridCol>
                  </a:tblGrid>
                  <a:tr h="297211">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27446">
                    <a:tc>
                      <a:txBody>
                        <a:bodyPr/>
                        <a:lstStyle/>
                        <a:p>
                          <a:pPr marL="0" marR="0">
                            <a:lnSpc>
                              <a:spcPct val="107000"/>
                            </a:lnSpc>
                            <a:spcBef>
                              <a:spcPts val="0"/>
                            </a:spcBef>
                            <a:spcAft>
                              <a:spcPts val="0"/>
                            </a:spcAft>
                          </a:pPr>
                          <a:r>
                            <a:rPr lang="en-US" sz="1800">
                              <a:effectLst/>
                            </a:rPr>
                            <a:t>dot </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Dot product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𝒙</m:t>
                                    </m:r>
                                  </m:e>
                                  <m:sup>
                                    <m:r>
                                      <a:rPr lang="en-US" sz="1800">
                                        <a:effectLst/>
                                        <a:latin typeface="Cambria Math" panose="02040503050406030204" pitchFamily="18" charset="0"/>
                                      </a:rPr>
                                      <m:t>𝑇</m:t>
                                    </m:r>
                                  </m:sup>
                                </m:sSup>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s,d,ds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633501">
                    <a:tc>
                      <a:txBody>
                        <a:bodyPr/>
                        <a:lstStyle/>
                        <a:p>
                          <a:pPr marL="0" marR="0">
                            <a:lnSpc>
                              <a:spcPct val="107000"/>
                            </a:lnSpc>
                            <a:spcBef>
                              <a:spcPts val="0"/>
                            </a:spcBef>
                            <a:spcAft>
                              <a:spcPts val="0"/>
                            </a:spcAft>
                          </a:pPr>
                          <a:r>
                            <a:rPr lang="en-US" sz="1800">
                              <a:effectLst/>
                            </a:rPr>
                            <a:t>dotc </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Complex conjugate dot product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𝒙</m:t>
                                    </m:r>
                                  </m:e>
                                  <m:sup>
                                    <m:r>
                                      <a:rPr lang="en-US" sz="1800">
                                        <a:effectLst/>
                                        <a:latin typeface="Cambria Math" panose="02040503050406030204" pitchFamily="18" charset="0"/>
                                      </a:rPr>
                                      <m:t>h</m:t>
                                    </m:r>
                                  </m:sup>
                                </m:sSup>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627446">
                    <a:tc>
                      <a:txBody>
                        <a:bodyPr/>
                        <a:lstStyle/>
                        <a:p>
                          <a:pPr marL="0" marR="0">
                            <a:lnSpc>
                              <a:spcPct val="107000"/>
                            </a:lnSpc>
                            <a:spcBef>
                              <a:spcPts val="0"/>
                            </a:spcBef>
                            <a:spcAft>
                              <a:spcPts val="0"/>
                            </a:spcAft>
                          </a:pPr>
                          <a:r>
                            <a:rPr lang="en-US" sz="1800">
                              <a:effectLst/>
                            </a:rPr>
                            <a:t>dotu </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Complex dot product</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𝒙</m:t>
                                    </m:r>
                                  </m:e>
                                  <m:sup>
                                    <m:r>
                                      <a:rPr lang="en-US" sz="1800">
                                        <a:effectLst/>
                                        <a:latin typeface="Cambria Math" panose="02040503050406030204" pitchFamily="18" charset="0"/>
                                      </a:rPr>
                                      <m:t>𝑇</m:t>
                                    </m:r>
                                  </m:sup>
                                </m:sSup>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627446">
                    <a:tc>
                      <a:txBody>
                        <a:bodyPr/>
                        <a:lstStyle/>
                        <a:p>
                          <a:pPr marL="0" marR="0">
                            <a:lnSpc>
                              <a:spcPct val="107000"/>
                            </a:lnSpc>
                            <a:spcBef>
                              <a:spcPts val="0"/>
                            </a:spcBef>
                            <a:spcAft>
                              <a:spcPts val="0"/>
                            </a:spcAft>
                          </a:pPr>
                          <a:r>
                            <a:rPr lang="en-US" sz="1800">
                              <a:effectLst/>
                            </a:rPr>
                            <a:t>sdsdot</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Dot product plus a scalar</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𝛼</m:t>
                                </m:r>
                                <m:r>
                                  <a:rPr lang="en-US" sz="1800">
                                    <a:effectLst/>
                                    <a:latin typeface="Cambria Math" panose="02040503050406030204" pitchFamily="18" charset="0"/>
                                  </a:rPr>
                                  <m:t>+ </m:t>
                                </m:r>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𝒙</m:t>
                                    </m:r>
                                  </m:e>
                                  <m:sup>
                                    <m:r>
                                      <a:rPr lang="en-US" sz="1800">
                                        <a:effectLst/>
                                        <a:latin typeface="Cambria Math" panose="02040503050406030204" pitchFamily="18" charset="0"/>
                                      </a:rPr>
                                      <m:t>𝑇</m:t>
                                    </m:r>
                                  </m:sup>
                                </m:sSup>
                                <m:r>
                                  <a:rPr lang="en-US" sz="1800">
                                    <a:effectLst/>
                                    <a:latin typeface="Cambria Math" panose="02040503050406030204" pitchFamily="18" charset="0"/>
                                  </a:rPr>
                                  <m:t>𝒚</m:t>
                                </m:r>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err="1">
                              <a:effectLst/>
                            </a:rPr>
                            <a:t>sds</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nvPr>
            </p:nvGraphicFramePr>
            <p:xfrm>
              <a:off x="2480310" y="1981200"/>
              <a:ext cx="7231380" cy="2813050"/>
            </p:xfrm>
            <a:graphic>
              <a:graphicData uri="http://schemas.openxmlformats.org/drawingml/2006/table">
                <a:tbl>
                  <a:tblPr firstRow="1" firstCol="1" bandRow="1">
                    <a:tableStyleId>{5C22544A-7EE6-4342-B048-85BDC9FD1C3A}</a:tableStyleId>
                  </a:tblPr>
                  <a:tblGrid>
                    <a:gridCol w="948690">
                      <a:extLst>
                        <a:ext uri="{9D8B030D-6E8A-4147-A177-3AD203B41FA5}">
                          <a16:colId xmlns:a16="http://schemas.microsoft.com/office/drawing/2014/main" val="20000"/>
                        </a:ext>
                      </a:extLst>
                    </a:gridCol>
                    <a:gridCol w="3958318">
                      <a:extLst>
                        <a:ext uri="{9D8B030D-6E8A-4147-A177-3AD203B41FA5}">
                          <a16:colId xmlns:a16="http://schemas.microsoft.com/office/drawing/2014/main" val="20001"/>
                        </a:ext>
                      </a:extLst>
                    </a:gridCol>
                    <a:gridCol w="2324372">
                      <a:extLst>
                        <a:ext uri="{9D8B030D-6E8A-4147-A177-3AD203B41FA5}">
                          <a16:colId xmlns:a16="http://schemas.microsoft.com/office/drawing/2014/main" val="20002"/>
                        </a:ext>
                      </a:extLst>
                    </a:gridCol>
                  </a:tblGrid>
                  <a:tr h="297211">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627446">
                    <a:tc>
                      <a:txBody>
                        <a:bodyPr/>
                        <a:lstStyle/>
                        <a:p>
                          <a:pPr marL="0" marR="0">
                            <a:lnSpc>
                              <a:spcPct val="107000"/>
                            </a:lnSpc>
                            <a:spcBef>
                              <a:spcPts val="0"/>
                            </a:spcBef>
                            <a:spcAft>
                              <a:spcPts val="0"/>
                            </a:spcAft>
                          </a:pPr>
                          <a:r>
                            <a:rPr lang="en-US" sz="1800">
                              <a:effectLst/>
                            </a:rPr>
                            <a:t>dot </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24154" t="-59223" r="-59385" b="-303883"/>
                          </a:stretch>
                        </a:blipFill>
                      </a:tcPr>
                    </a:tc>
                    <a:tc>
                      <a:txBody>
                        <a:bodyPr/>
                        <a:lstStyle/>
                        <a:p>
                          <a:pPr marL="0" marR="0">
                            <a:lnSpc>
                              <a:spcPct val="107000"/>
                            </a:lnSpc>
                            <a:spcBef>
                              <a:spcPts val="0"/>
                            </a:spcBef>
                            <a:spcAft>
                              <a:spcPts val="0"/>
                            </a:spcAft>
                          </a:pPr>
                          <a:r>
                            <a:rPr lang="en-US" sz="1800">
                              <a:effectLst/>
                            </a:rPr>
                            <a:t>s,d,ds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633501">
                    <a:tc>
                      <a:txBody>
                        <a:bodyPr/>
                        <a:lstStyle/>
                        <a:p>
                          <a:pPr marL="0" marR="0">
                            <a:lnSpc>
                              <a:spcPct val="107000"/>
                            </a:lnSpc>
                            <a:spcBef>
                              <a:spcPts val="0"/>
                            </a:spcBef>
                            <a:spcAft>
                              <a:spcPts val="0"/>
                            </a:spcAft>
                          </a:pPr>
                          <a:r>
                            <a:rPr lang="en-US" sz="1800">
                              <a:effectLst/>
                            </a:rPr>
                            <a:t>dotc </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24154" t="-157692" r="-59385" b="-200962"/>
                          </a:stretch>
                        </a:blipFill>
                      </a:tcPr>
                    </a:tc>
                    <a:tc>
                      <a:txBody>
                        <a:bodyPr/>
                        <a:lstStyle/>
                        <a:p>
                          <a:pPr marL="0" marR="0">
                            <a:lnSpc>
                              <a:spcPct val="107000"/>
                            </a:lnSpc>
                            <a:spcBef>
                              <a:spcPts val="0"/>
                            </a:spcBef>
                            <a:spcAft>
                              <a:spcPts val="0"/>
                            </a:spcAft>
                          </a:pPr>
                          <a:r>
                            <a:rPr lang="en-US" sz="1800">
                              <a:effectLst/>
                            </a:rPr>
                            <a:t>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627446">
                    <a:tc>
                      <a:txBody>
                        <a:bodyPr/>
                        <a:lstStyle/>
                        <a:p>
                          <a:pPr marL="0" marR="0">
                            <a:lnSpc>
                              <a:spcPct val="107000"/>
                            </a:lnSpc>
                            <a:spcBef>
                              <a:spcPts val="0"/>
                            </a:spcBef>
                            <a:spcAft>
                              <a:spcPts val="0"/>
                            </a:spcAft>
                          </a:pPr>
                          <a:r>
                            <a:rPr lang="en-US" sz="1800">
                              <a:effectLst/>
                            </a:rPr>
                            <a:t>dotu </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24154" t="-260194" r="-59385" b="-102913"/>
                          </a:stretch>
                        </a:blipFill>
                      </a:tcPr>
                    </a:tc>
                    <a:tc>
                      <a:txBody>
                        <a:bodyPr/>
                        <a:lstStyle/>
                        <a:p>
                          <a:pPr marL="0" marR="0">
                            <a:lnSpc>
                              <a:spcPct val="107000"/>
                            </a:lnSpc>
                            <a:spcBef>
                              <a:spcPts val="0"/>
                            </a:spcBef>
                            <a:spcAft>
                              <a:spcPts val="0"/>
                            </a:spcAft>
                          </a:pPr>
                          <a:r>
                            <a:rPr lang="en-US" sz="1800">
                              <a:effectLst/>
                            </a:rPr>
                            <a:t>c,z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627446">
                    <a:tc>
                      <a:txBody>
                        <a:bodyPr/>
                        <a:lstStyle/>
                        <a:p>
                          <a:pPr marL="0" marR="0">
                            <a:lnSpc>
                              <a:spcPct val="107000"/>
                            </a:lnSpc>
                            <a:spcBef>
                              <a:spcPts val="0"/>
                            </a:spcBef>
                            <a:spcAft>
                              <a:spcPts val="0"/>
                            </a:spcAft>
                          </a:pPr>
                          <a:r>
                            <a:rPr lang="en-US" sz="1800">
                              <a:effectLst/>
                            </a:rPr>
                            <a:t>sdsdot</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24154" t="-360194" r="-59385" b="-2913"/>
                          </a:stretch>
                        </a:blipFill>
                      </a:tcPr>
                    </a:tc>
                    <a:tc>
                      <a:txBody>
                        <a:bodyPr/>
                        <a:lstStyle/>
                        <a:p>
                          <a:pPr marL="0" marR="0">
                            <a:lnSpc>
                              <a:spcPct val="107000"/>
                            </a:lnSpc>
                            <a:spcBef>
                              <a:spcPts val="0"/>
                            </a:spcBef>
                            <a:spcAft>
                              <a:spcPts val="0"/>
                            </a:spcAft>
                          </a:pPr>
                          <a:r>
                            <a:rPr lang="en-US" sz="1800" dirty="0" err="1">
                              <a:effectLst/>
                            </a:rPr>
                            <a:t>sds</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57401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 Level 1 operations : Vector Norms</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594610" y="2286000"/>
              <a:ext cx="7002780" cy="3392012"/>
            </p:xfrm>
            <a:graphic>
              <a:graphicData uri="http://schemas.openxmlformats.org/drawingml/2006/table">
                <a:tbl>
                  <a:tblPr firstRow="1" firstCol="1" bandRow="1">
                    <a:tableStyleId>{5C22544A-7EE6-4342-B048-85BDC9FD1C3A}</a:tableStyleId>
                  </a:tblPr>
                  <a:tblGrid>
                    <a:gridCol w="830580">
                      <a:extLst>
                        <a:ext uri="{9D8B030D-6E8A-4147-A177-3AD203B41FA5}">
                          <a16:colId xmlns:a16="http://schemas.microsoft.com/office/drawing/2014/main" val="20000"/>
                        </a:ext>
                      </a:extLst>
                    </a:gridCol>
                    <a:gridCol w="4447831">
                      <a:extLst>
                        <a:ext uri="{9D8B030D-6E8A-4147-A177-3AD203B41FA5}">
                          <a16:colId xmlns:a16="http://schemas.microsoft.com/office/drawing/2014/main" val="20001"/>
                        </a:ext>
                      </a:extLst>
                    </a:gridCol>
                    <a:gridCol w="1724369">
                      <a:extLst>
                        <a:ext uri="{9D8B030D-6E8A-4147-A177-3AD203B41FA5}">
                          <a16:colId xmlns:a16="http://schemas.microsoft.com/office/drawing/2014/main" val="20002"/>
                        </a:ext>
                      </a:extLst>
                    </a:gridCol>
                  </a:tblGrid>
                  <a:tr h="585402">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1183755">
                    <a:tc>
                      <a:txBody>
                        <a:bodyPr/>
                        <a:lstStyle/>
                        <a:p>
                          <a:pPr marL="0" marR="0">
                            <a:lnSpc>
                              <a:spcPct val="107000"/>
                            </a:lnSpc>
                            <a:spcBef>
                              <a:spcPts val="0"/>
                            </a:spcBef>
                            <a:spcAft>
                              <a:spcPts val="0"/>
                            </a:spcAft>
                          </a:pPr>
                          <a:r>
                            <a:rPr lang="en-US" sz="1800">
                              <a:effectLst/>
                            </a:rPr>
                            <a:t>nrm2</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Compute the 2-norm</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m:t>
                                    </m:r>
                                    <m:d>
                                      <m:dPr>
                                        <m:begChr m:val="|"/>
                                        <m:endChr m:val="|"/>
                                        <m:ctrlPr>
                                          <a:rPr lang="en-US" sz="1800" i="1">
                                            <a:effectLst/>
                                            <a:latin typeface="Cambria Math" panose="02040503050406030204" pitchFamily="18" charset="0"/>
                                          </a:rPr>
                                        </m:ctrlPr>
                                      </m:dPr>
                                      <m:e>
                                        <m:r>
                                          <a:rPr lang="en-US" sz="1800">
                                            <a:effectLst/>
                                            <a:latin typeface="Cambria Math" panose="02040503050406030204" pitchFamily="18" charset="0"/>
                                          </a:rPr>
                                          <m:t>𝒙</m:t>
                                        </m:r>
                                      </m:e>
                                    </m:d>
                                    <m:r>
                                      <a:rPr lang="en-US" sz="1800">
                                        <a:effectLst/>
                                        <a:latin typeface="Cambria Math" panose="02040503050406030204" pitchFamily="18" charset="0"/>
                                      </a:rPr>
                                      <m:t>|</m:t>
                                    </m:r>
                                  </m:e>
                                  <m:sub>
                                    <m:r>
                                      <a:rPr lang="en-US" sz="1800">
                                        <a:effectLst/>
                                        <a:latin typeface="Cambria Math" panose="02040503050406030204" pitchFamily="18" charset="0"/>
                                      </a:rPr>
                                      <m:t>2</m:t>
                                    </m:r>
                                  </m:sub>
                                </m:sSub>
                                <m:r>
                                  <a:rPr lang="en-US" sz="1800">
                                    <a:effectLst/>
                                    <a:latin typeface="Cambria Math" panose="02040503050406030204" pitchFamily="18" charset="0"/>
                                  </a:rPr>
                                  <m:t>=</m:t>
                                </m:r>
                                <m:rad>
                                  <m:radPr>
                                    <m:degHide m:val="on"/>
                                    <m:ctrlPr>
                                      <a:rPr lang="en-US" sz="1800" i="1">
                                        <a:effectLst/>
                                        <a:latin typeface="Cambria Math" panose="02040503050406030204" pitchFamily="18" charset="0"/>
                                      </a:rPr>
                                    </m:ctrlPr>
                                  </m:radPr>
                                  <m:deg/>
                                  <m:e>
                                    <m:nary>
                                      <m:naryPr>
                                        <m:chr m:val="∑"/>
                                        <m:limLoc m:val="undOvr"/>
                                        <m:subHide m:val="on"/>
                                        <m:supHide m:val="on"/>
                                        <m:ctrlPr>
                                          <a:rPr lang="en-US" sz="1800" i="1">
                                            <a:effectLst/>
                                            <a:latin typeface="Cambria Math" panose="02040503050406030204" pitchFamily="18" charset="0"/>
                                          </a:rPr>
                                        </m:ctrlPr>
                                      </m:naryPr>
                                      <m:sub/>
                                      <m:sup/>
                                      <m:e>
                                        <m:sSup>
                                          <m:sSupPr>
                                            <m:ctrlPr>
                                              <a:rPr lang="en-US" sz="1800" i="1">
                                                <a:effectLst/>
                                                <a:latin typeface="Cambria Math" panose="02040503050406030204" pitchFamily="18" charset="0"/>
                                              </a:rPr>
                                            </m:ctrlPr>
                                          </m:sSup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m:t>
                                                </m:r>
                                                <m:r>
                                                  <a:rPr lang="en-US" sz="1800">
                                                    <a:effectLst/>
                                                    <a:latin typeface="Cambria Math" panose="02040503050406030204" pitchFamily="18" charset="0"/>
                                                  </a:rPr>
                                                  <m:t>𝑥</m:t>
                                                </m:r>
                                              </m:e>
                                              <m:sub>
                                                <m:r>
                                                  <a:rPr lang="en-US" sz="1800">
                                                    <a:effectLst/>
                                                    <a:latin typeface="Cambria Math" panose="02040503050406030204" pitchFamily="18" charset="0"/>
                                                  </a:rPr>
                                                  <m:t>𝑖</m:t>
                                                </m:r>
                                              </m:sub>
                                            </m:sSub>
                                            <m:r>
                                              <a:rPr lang="en-US" sz="1800">
                                                <a:effectLst/>
                                                <a:latin typeface="Cambria Math" panose="02040503050406030204" pitchFamily="18" charset="0"/>
                                              </a:rPr>
                                              <m:t>|</m:t>
                                            </m:r>
                                          </m:e>
                                          <m:sup>
                                            <m:r>
                                              <a:rPr lang="en-US" sz="1800">
                                                <a:effectLst/>
                                                <a:latin typeface="Cambria Math" panose="02040503050406030204" pitchFamily="18" charset="0"/>
                                              </a:rPr>
                                              <m:t>2</m:t>
                                            </m:r>
                                          </m:sup>
                                        </m:sSup>
                                      </m:e>
                                    </m:nary>
                                  </m:e>
                                </m:rad>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s,d,sc,dz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024177">
                    <a:tc>
                      <a:txBody>
                        <a:bodyPr/>
                        <a:lstStyle/>
                        <a:p>
                          <a:pPr marL="0" marR="0">
                            <a:lnSpc>
                              <a:spcPct val="107000"/>
                            </a:lnSpc>
                            <a:spcBef>
                              <a:spcPts val="0"/>
                            </a:spcBef>
                            <a:spcAft>
                              <a:spcPts val="0"/>
                            </a:spcAft>
                          </a:pPr>
                          <a:r>
                            <a:rPr lang="en-US" sz="1800">
                              <a:effectLst/>
                            </a:rPr>
                            <a:t>asum</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Compute the 1-norm</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m:t>
                                    </m:r>
                                    <m:d>
                                      <m:dPr>
                                        <m:begChr m:val="|"/>
                                        <m:endChr m:val="|"/>
                                        <m:ctrlPr>
                                          <a:rPr lang="en-US" sz="1800" i="1">
                                            <a:effectLst/>
                                            <a:latin typeface="Cambria Math" panose="02040503050406030204" pitchFamily="18" charset="0"/>
                                          </a:rPr>
                                        </m:ctrlPr>
                                      </m:dPr>
                                      <m:e>
                                        <m:r>
                                          <a:rPr lang="en-US" sz="1800">
                                            <a:effectLst/>
                                            <a:latin typeface="Cambria Math" panose="02040503050406030204" pitchFamily="18" charset="0"/>
                                          </a:rPr>
                                          <m:t>𝒙</m:t>
                                        </m:r>
                                      </m:e>
                                    </m:d>
                                    <m:r>
                                      <a:rPr lang="en-US" sz="1800">
                                        <a:effectLst/>
                                        <a:latin typeface="Cambria Math" panose="02040503050406030204" pitchFamily="18" charset="0"/>
                                      </a:rPr>
                                      <m:t>|</m:t>
                                    </m:r>
                                  </m:e>
                                  <m:sub>
                                    <m:r>
                                      <a:rPr lang="en-US" sz="1800">
                                        <a:effectLst/>
                                        <a:latin typeface="Cambria Math" panose="02040503050406030204" pitchFamily="18" charset="0"/>
                                      </a:rPr>
                                      <m:t>1</m:t>
                                    </m:r>
                                  </m:sub>
                                </m:sSub>
                                <m:r>
                                  <a:rPr lang="en-US" sz="1800">
                                    <a:effectLst/>
                                    <a:latin typeface="Cambria Math" panose="02040503050406030204" pitchFamily="18" charset="0"/>
                                  </a:rPr>
                                  <m:t>=</m:t>
                                </m:r>
                                <m:nary>
                                  <m:naryPr>
                                    <m:chr m:val="∑"/>
                                    <m:limLoc m:val="undOvr"/>
                                    <m:subHide m:val="on"/>
                                    <m:supHide m:val="on"/>
                                    <m:ctrlPr>
                                      <a:rPr lang="en-US" sz="1800" i="1">
                                        <a:effectLst/>
                                        <a:latin typeface="Cambria Math" panose="02040503050406030204" pitchFamily="18" charset="0"/>
                                      </a:rPr>
                                    </m:ctrlPr>
                                  </m:naryPr>
                                  <m:sub/>
                                  <m:sup/>
                                  <m:e>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𝑥</m:t>
                                        </m:r>
                                      </m:e>
                                      <m:sub>
                                        <m:r>
                                          <a:rPr lang="en-US" sz="1800">
                                            <a:effectLst/>
                                            <a:latin typeface="Cambria Math" panose="02040503050406030204" pitchFamily="18" charset="0"/>
                                          </a:rPr>
                                          <m:t>𝑖</m:t>
                                        </m:r>
                                      </m:sub>
                                    </m:sSub>
                                    <m:r>
                                      <a:rPr lang="en-US" sz="1800">
                                        <a:effectLst/>
                                        <a:latin typeface="Cambria Math" panose="02040503050406030204" pitchFamily="18" charset="0"/>
                                      </a:rPr>
                                      <m:t>|</m:t>
                                    </m:r>
                                  </m:e>
                                </m:nary>
                              </m:oMath>
                            </m:oMathPara>
                          </a14:m>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s,d,sc,dz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598678">
                    <a:tc>
                      <a:txBody>
                        <a:bodyPr/>
                        <a:lstStyle/>
                        <a:p>
                          <a:pPr marL="0" marR="0">
                            <a:lnSpc>
                              <a:spcPct val="107000"/>
                            </a:lnSpc>
                            <a:spcBef>
                              <a:spcPts val="0"/>
                            </a:spcBef>
                            <a:spcAft>
                              <a:spcPts val="0"/>
                            </a:spcAft>
                          </a:pPr>
                          <a:r>
                            <a:rPr lang="en-US" sz="1800">
                              <a:effectLst/>
                            </a:rPr>
                            <a:t>i_amax</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Compute the </a:t>
                          </a:r>
                          <a14:m>
                            <m:oMath xmlns:m="http://schemas.openxmlformats.org/officeDocument/2006/math">
                              <m:r>
                                <a:rPr lang="en-US" sz="1800">
                                  <a:effectLst/>
                                  <a:latin typeface="Cambria Math" panose="02040503050406030204" pitchFamily="18" charset="0"/>
                                </a:rPr>
                                <m:t>∞</m:t>
                              </m:r>
                            </m:oMath>
                          </a14:m>
                          <a:r>
                            <a:rPr lang="en-US" sz="1800" dirty="0">
                              <a:effectLst/>
                            </a:rPr>
                            <a:t>-norm</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m:t>
                                    </m:r>
                                    <m:d>
                                      <m:dPr>
                                        <m:begChr m:val="|"/>
                                        <m:endChr m:val="|"/>
                                        <m:ctrlPr>
                                          <a:rPr lang="en-US" sz="1800" i="1">
                                            <a:effectLst/>
                                            <a:latin typeface="Cambria Math" panose="02040503050406030204" pitchFamily="18" charset="0"/>
                                          </a:rPr>
                                        </m:ctrlPr>
                                      </m:dPr>
                                      <m:e>
                                        <m:r>
                                          <a:rPr lang="en-US" sz="1800">
                                            <a:effectLst/>
                                            <a:latin typeface="Cambria Math" panose="02040503050406030204" pitchFamily="18" charset="0"/>
                                          </a:rPr>
                                          <m:t>𝑥</m:t>
                                        </m:r>
                                      </m:e>
                                    </m:d>
                                    <m:r>
                                      <a:rPr lang="en-US" sz="1800">
                                        <a:effectLst/>
                                        <a:latin typeface="Cambria Math" panose="02040503050406030204" pitchFamily="18" charset="0"/>
                                      </a:rPr>
                                      <m:t>|</m:t>
                                    </m:r>
                                  </m:e>
                                  <m:sub>
                                    <m:r>
                                      <a:rPr lang="en-US" sz="1800">
                                        <a:effectLst/>
                                        <a:latin typeface="Cambria Math" panose="02040503050406030204" pitchFamily="18" charset="0"/>
                                      </a:rPr>
                                      <m:t>∞</m:t>
                                    </m:r>
                                  </m:sub>
                                </m:sSub>
                                <m:r>
                                  <a:rPr lang="en-US" sz="1800">
                                    <a:effectLst/>
                                    <a:latin typeface="Cambria Math" panose="02040503050406030204" pitchFamily="18" charset="0"/>
                                  </a:rPr>
                                  <m:t>=</m:t>
                                </m:r>
                                <m:r>
                                  <m:rPr>
                                    <m:sty m:val="p"/>
                                  </m:rPr>
                                  <a:rPr lang="en-US" sz="1800">
                                    <a:effectLst/>
                                    <a:latin typeface="Cambria Math" panose="02040503050406030204" pitchFamily="18" charset="0"/>
                                  </a:rPr>
                                  <m:t>max</m:t>
                                </m:r>
                                <m:r>
                                  <a:rPr lang="en-US" sz="1800">
                                    <a:effectLst/>
                                    <a:latin typeface="Cambria Math" panose="02040503050406030204" pitchFamily="18" charset="0"/>
                                  </a:rPr>
                                  <m:t>(</m:t>
                                </m:r>
                                <m:d>
                                  <m:dPr>
                                    <m:begChr m:val="|"/>
                                    <m:endChr m:val="|"/>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𝑥</m:t>
                                        </m:r>
                                      </m:e>
                                      <m:sub>
                                        <m:r>
                                          <a:rPr lang="en-US" sz="1800">
                                            <a:effectLst/>
                                            <a:latin typeface="Cambria Math" panose="02040503050406030204" pitchFamily="18" charset="0"/>
                                          </a:rPr>
                                          <m:t>𝑖</m:t>
                                        </m:r>
                                      </m:sub>
                                    </m:sSub>
                                  </m:e>
                                </m:d>
                                <m:r>
                                  <a:rPr lang="en-US" sz="1800">
                                    <a:effectLst/>
                                    <a:latin typeface="Cambria Math" panose="02040503050406030204" pitchFamily="18" charset="0"/>
                                  </a:rPr>
                                  <m:t>)</m:t>
                                </m:r>
                              </m:oMath>
                            </m:oMathPara>
                          </a14:m>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err="1">
                              <a:effectLst/>
                            </a:rPr>
                            <a:t>s,d,c,z</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nvPr>
            </p:nvGraphicFramePr>
            <p:xfrm>
              <a:off x="2594610" y="2286000"/>
              <a:ext cx="7002780" cy="3392012"/>
            </p:xfrm>
            <a:graphic>
              <a:graphicData uri="http://schemas.openxmlformats.org/drawingml/2006/table">
                <a:tbl>
                  <a:tblPr firstRow="1" firstCol="1" bandRow="1">
                    <a:tableStyleId>{5C22544A-7EE6-4342-B048-85BDC9FD1C3A}</a:tableStyleId>
                  </a:tblPr>
                  <a:tblGrid>
                    <a:gridCol w="830580">
                      <a:extLst>
                        <a:ext uri="{9D8B030D-6E8A-4147-A177-3AD203B41FA5}">
                          <a16:colId xmlns:a16="http://schemas.microsoft.com/office/drawing/2014/main" val="20000"/>
                        </a:ext>
                      </a:extLst>
                    </a:gridCol>
                    <a:gridCol w="4447831">
                      <a:extLst>
                        <a:ext uri="{9D8B030D-6E8A-4147-A177-3AD203B41FA5}">
                          <a16:colId xmlns:a16="http://schemas.microsoft.com/office/drawing/2014/main" val="20001"/>
                        </a:ext>
                      </a:extLst>
                    </a:gridCol>
                    <a:gridCol w="1724369">
                      <a:extLst>
                        <a:ext uri="{9D8B030D-6E8A-4147-A177-3AD203B41FA5}">
                          <a16:colId xmlns:a16="http://schemas.microsoft.com/office/drawing/2014/main" val="20002"/>
                        </a:ext>
                      </a:extLst>
                    </a:gridCol>
                  </a:tblGrid>
                  <a:tr h="585402">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Supported Precisions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1183755">
                    <a:tc>
                      <a:txBody>
                        <a:bodyPr/>
                        <a:lstStyle/>
                        <a:p>
                          <a:pPr marL="0" marR="0">
                            <a:lnSpc>
                              <a:spcPct val="107000"/>
                            </a:lnSpc>
                            <a:spcBef>
                              <a:spcPts val="0"/>
                            </a:spcBef>
                            <a:spcAft>
                              <a:spcPts val="0"/>
                            </a:spcAft>
                          </a:pPr>
                          <a:r>
                            <a:rPr lang="en-US" sz="1800">
                              <a:effectLst/>
                            </a:rPr>
                            <a:t>nrm2</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8741" t="-55385" r="-39261" b="-142051"/>
                          </a:stretch>
                        </a:blipFill>
                      </a:tcPr>
                    </a:tc>
                    <a:tc>
                      <a:txBody>
                        <a:bodyPr/>
                        <a:lstStyle/>
                        <a:p>
                          <a:pPr marL="0" marR="0">
                            <a:lnSpc>
                              <a:spcPct val="107000"/>
                            </a:lnSpc>
                            <a:spcBef>
                              <a:spcPts val="0"/>
                            </a:spcBef>
                            <a:spcAft>
                              <a:spcPts val="0"/>
                            </a:spcAft>
                          </a:pPr>
                          <a:r>
                            <a:rPr lang="en-US" sz="1800">
                              <a:effectLst/>
                            </a:rPr>
                            <a:t>s,d,sc,dz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024177">
                    <a:tc>
                      <a:txBody>
                        <a:bodyPr/>
                        <a:lstStyle/>
                        <a:p>
                          <a:pPr marL="0" marR="0">
                            <a:lnSpc>
                              <a:spcPct val="107000"/>
                            </a:lnSpc>
                            <a:spcBef>
                              <a:spcPts val="0"/>
                            </a:spcBef>
                            <a:spcAft>
                              <a:spcPts val="0"/>
                            </a:spcAft>
                          </a:pPr>
                          <a:r>
                            <a:rPr lang="en-US" sz="1800">
                              <a:effectLst/>
                            </a:rPr>
                            <a:t>asum</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8741" t="-180357" r="-39261" b="-64881"/>
                          </a:stretch>
                        </a:blipFill>
                      </a:tcPr>
                    </a:tc>
                    <a:tc>
                      <a:txBody>
                        <a:bodyPr/>
                        <a:lstStyle/>
                        <a:p>
                          <a:pPr marL="0" marR="0">
                            <a:lnSpc>
                              <a:spcPct val="107000"/>
                            </a:lnSpc>
                            <a:spcBef>
                              <a:spcPts val="0"/>
                            </a:spcBef>
                            <a:spcAft>
                              <a:spcPts val="0"/>
                            </a:spcAft>
                          </a:pPr>
                          <a:r>
                            <a:rPr lang="en-US" sz="1800">
                              <a:effectLst/>
                            </a:rPr>
                            <a:t>s,d,sc,dz</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598678">
                    <a:tc>
                      <a:txBody>
                        <a:bodyPr/>
                        <a:lstStyle/>
                        <a:p>
                          <a:pPr marL="0" marR="0">
                            <a:lnSpc>
                              <a:spcPct val="107000"/>
                            </a:lnSpc>
                            <a:spcBef>
                              <a:spcPts val="0"/>
                            </a:spcBef>
                            <a:spcAft>
                              <a:spcPts val="0"/>
                            </a:spcAft>
                          </a:pPr>
                          <a:r>
                            <a:rPr lang="en-US" sz="1800">
                              <a:effectLst/>
                            </a:rPr>
                            <a:t>i_amax</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8741" t="-480612" r="-39261" b="-11224"/>
                          </a:stretch>
                        </a:blipFill>
                      </a:tcPr>
                    </a:tc>
                    <a:tc>
                      <a:txBody>
                        <a:bodyPr/>
                        <a:lstStyle/>
                        <a:p>
                          <a:pPr marL="0" marR="0">
                            <a:lnSpc>
                              <a:spcPct val="107000"/>
                            </a:lnSpc>
                            <a:spcBef>
                              <a:spcPts val="0"/>
                            </a:spcBef>
                            <a:spcAft>
                              <a:spcPts val="0"/>
                            </a:spcAft>
                          </a:pPr>
                          <a:r>
                            <a:rPr lang="en-US" sz="1800" dirty="0" err="1">
                              <a:effectLst/>
                            </a:rPr>
                            <a:t>s,d,c,z</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2131022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Matrix Types supported in BLAS Level 2 and 3</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015836" y="1600201"/>
              <a:ext cx="7890164" cy="4098419"/>
            </p:xfrm>
            <a:graphic>
              <a:graphicData uri="http://schemas.openxmlformats.org/drawingml/2006/table">
                <a:tbl>
                  <a:tblPr firstRow="1" firstCol="1" bandRow="1">
                    <a:tableStyleId>{5C22544A-7EE6-4342-B048-85BDC9FD1C3A}</a:tableStyleId>
                  </a:tblPr>
                  <a:tblGrid>
                    <a:gridCol w="1942879">
                      <a:extLst>
                        <a:ext uri="{9D8B030D-6E8A-4147-A177-3AD203B41FA5}">
                          <a16:colId xmlns:a16="http://schemas.microsoft.com/office/drawing/2014/main" val="20000"/>
                        </a:ext>
                      </a:extLst>
                    </a:gridCol>
                    <a:gridCol w="5947285">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800">
                              <a:effectLst/>
                            </a:rPr>
                            <a:t>Matrix Type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a:effectLst/>
                            </a:rPr>
                            <a:t>General:  ge, gb</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General, nonsymmetric, possibly rectangular matrix</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a:effectLst/>
                            </a:rPr>
                            <a:t>Symmetric: sy,sb,sp</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Symmetric matrix.  This is a special class of square matrix that is equal to its own transpose.  So for matrix A with elements </a:t>
                          </a: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𝑖𝑗</m:t>
                                  </m:r>
                                </m:sub>
                              </m:sSub>
                            </m:oMath>
                          </a14:m>
                          <a:r>
                            <a:rPr lang="en-US" sz="1800">
                              <a:effectLst/>
                            </a:rPr>
                            <a:t>, a symmetric matrix would have elements which satisfy </a:t>
                          </a: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𝑖𝑗</m:t>
                                  </m:r>
                                </m:sub>
                              </m:sSub>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𝑗𝑖</m:t>
                                  </m:r>
                                </m:sub>
                              </m:sSub>
                            </m:oMath>
                          </a14:m>
                          <a:r>
                            <a:rPr lang="en-US" sz="1800">
                              <a:effectLst/>
                            </a:rPr>
                            <a:t>.</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800">
                              <a:effectLst/>
                            </a:rPr>
                            <a:t>Hermitian: he,hb,hp</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Hermitian matrix.  This is a special class of square matrix that is equal to its own Hermitian conjugate.  So for matrix A with elements </a:t>
                          </a: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𝑚𝑙</m:t>
                                  </m:r>
                                </m:sub>
                              </m:sSub>
                              <m:r>
                                <a:rPr lang="en-US" sz="1800">
                                  <a:effectLst/>
                                  <a:latin typeface="Cambria Math" panose="02040503050406030204" pitchFamily="18" charset="0"/>
                                </a:rPr>
                                <m:t>,</m:t>
                              </m:r>
                            </m:oMath>
                          </a14:m>
                          <a:r>
                            <a:rPr lang="en-US" sz="1800">
                              <a:effectLst/>
                            </a:rPr>
                            <a:t> matrix A is Hermitian if all elements satisfy  </a:t>
                          </a: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𝑚𝑙</m:t>
                                  </m:r>
                                </m:sub>
                              </m:sSub>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𝑎</m:t>
                                      </m:r>
                                    </m:e>
                                    <m:sub>
                                      <m:r>
                                        <a:rPr lang="en-US" sz="1800">
                                          <a:effectLst/>
                                          <a:latin typeface="Cambria Math" panose="02040503050406030204" pitchFamily="18" charset="0"/>
                                        </a:rPr>
                                        <m:t>𝑙𝑚</m:t>
                                      </m:r>
                                    </m:sub>
                                  </m:sSub>
                                </m:e>
                              </m:acc>
                            </m:oMath>
                          </a14:m>
                          <a:r>
                            <a:rPr lang="en-US" sz="1800">
                              <a:effectLst/>
                            </a:rPr>
                            <a:t> where the overbar is the complex conjugate.</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800">
                              <a:effectLst/>
                            </a:rPr>
                            <a:t>Triangular: tr,tb,tp</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Triangular matrix.  This is a special class of square matrices where all the entries above the diagonal are zero (lower triangular) or all the entries below the diagonal are zero (upper triangular).</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nvPr>
            </p:nvGraphicFramePr>
            <p:xfrm>
              <a:off x="2015836" y="1600201"/>
              <a:ext cx="7890164" cy="4098419"/>
            </p:xfrm>
            <a:graphic>
              <a:graphicData uri="http://schemas.openxmlformats.org/drawingml/2006/table">
                <a:tbl>
                  <a:tblPr firstRow="1" firstCol="1" bandRow="1">
                    <a:tableStyleId>{5C22544A-7EE6-4342-B048-85BDC9FD1C3A}</a:tableStyleId>
                  </a:tblPr>
                  <a:tblGrid>
                    <a:gridCol w="1942879">
                      <a:extLst>
                        <a:ext uri="{9D8B030D-6E8A-4147-A177-3AD203B41FA5}">
                          <a16:colId xmlns:a16="http://schemas.microsoft.com/office/drawing/2014/main" val="20000"/>
                        </a:ext>
                      </a:extLst>
                    </a:gridCol>
                    <a:gridCol w="5947285">
                      <a:extLst>
                        <a:ext uri="{9D8B030D-6E8A-4147-A177-3AD203B41FA5}">
                          <a16:colId xmlns:a16="http://schemas.microsoft.com/office/drawing/2014/main" val="20001"/>
                        </a:ext>
                      </a:extLst>
                    </a:gridCol>
                  </a:tblGrid>
                  <a:tr h="280480">
                    <a:tc>
                      <a:txBody>
                        <a:bodyPr/>
                        <a:lstStyle/>
                        <a:p>
                          <a:pPr marL="0" marR="0">
                            <a:lnSpc>
                              <a:spcPct val="107000"/>
                            </a:lnSpc>
                            <a:spcBef>
                              <a:spcPts val="0"/>
                            </a:spcBef>
                            <a:spcAft>
                              <a:spcPts val="0"/>
                            </a:spcAft>
                          </a:pPr>
                          <a:r>
                            <a:rPr lang="en-US" sz="1800">
                              <a:effectLst/>
                            </a:rPr>
                            <a:t>Matrix Type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280480">
                    <a:tc>
                      <a:txBody>
                        <a:bodyPr/>
                        <a:lstStyle/>
                        <a:p>
                          <a:pPr marL="0" marR="0">
                            <a:lnSpc>
                              <a:spcPct val="107000"/>
                            </a:lnSpc>
                            <a:spcBef>
                              <a:spcPts val="0"/>
                            </a:spcBef>
                            <a:spcAft>
                              <a:spcPts val="0"/>
                            </a:spcAft>
                          </a:pPr>
                          <a:r>
                            <a:rPr lang="en-US" sz="1800">
                              <a:effectLst/>
                            </a:rPr>
                            <a:t>General:  ge, gb</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General, nonsymmetric, possibly rectangular matrix</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216216">
                    <a:tc>
                      <a:txBody>
                        <a:bodyPr/>
                        <a:lstStyle/>
                        <a:p>
                          <a:pPr marL="0" marR="0">
                            <a:lnSpc>
                              <a:spcPct val="107000"/>
                            </a:lnSpc>
                            <a:spcBef>
                              <a:spcPts val="0"/>
                            </a:spcBef>
                            <a:spcAft>
                              <a:spcPts val="0"/>
                            </a:spcAft>
                          </a:pPr>
                          <a:r>
                            <a:rPr lang="en-US" sz="1800">
                              <a:effectLst/>
                            </a:rPr>
                            <a:t>Symmetric: sy,sb,sp</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32787" t="-51500" r="-512" b="-202500"/>
                          </a:stretch>
                        </a:blipFill>
                      </a:tcPr>
                    </a:tc>
                    <a:extLst>
                      <a:ext uri="{0D108BD9-81ED-4DB2-BD59-A6C34878D82A}">
                        <a16:rowId xmlns:a16="http://schemas.microsoft.com/office/drawing/2014/main" val="10002"/>
                      </a:ext>
                    </a:extLst>
                  </a:tr>
                  <a:tr h="1160272">
                    <a:tc>
                      <a:txBody>
                        <a:bodyPr/>
                        <a:lstStyle/>
                        <a:p>
                          <a:pPr marL="0" marR="0">
                            <a:lnSpc>
                              <a:spcPct val="107000"/>
                            </a:lnSpc>
                            <a:spcBef>
                              <a:spcPts val="0"/>
                            </a:spcBef>
                            <a:spcAft>
                              <a:spcPts val="0"/>
                            </a:spcAft>
                          </a:pPr>
                          <a:r>
                            <a:rPr lang="en-US" sz="1800">
                              <a:effectLst/>
                            </a:rPr>
                            <a:t>Hermitian: he,hb,hp</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32787" t="-159474" r="-512" b="-113158"/>
                          </a:stretch>
                        </a:blipFill>
                      </a:tcPr>
                    </a:tc>
                    <a:extLst>
                      <a:ext uri="{0D108BD9-81ED-4DB2-BD59-A6C34878D82A}">
                        <a16:rowId xmlns:a16="http://schemas.microsoft.com/office/drawing/2014/main" val="10003"/>
                      </a:ext>
                    </a:extLst>
                  </a:tr>
                  <a:tr h="1160971">
                    <a:tc>
                      <a:txBody>
                        <a:bodyPr/>
                        <a:lstStyle/>
                        <a:p>
                          <a:pPr marL="0" marR="0">
                            <a:lnSpc>
                              <a:spcPct val="107000"/>
                            </a:lnSpc>
                            <a:spcBef>
                              <a:spcPts val="0"/>
                            </a:spcBef>
                            <a:spcAft>
                              <a:spcPts val="0"/>
                            </a:spcAft>
                          </a:pPr>
                          <a:r>
                            <a:rPr lang="en-US" sz="1800">
                              <a:effectLst/>
                            </a:rPr>
                            <a:t>Triangular: tr,tb,tp</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Triangular matrix.  This is a special class of square matrices where all the entries above the diagonal are zero (lower triangular) or all the entries below the diagonal are zero (upper triangular).</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124953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 Level 2 and Level 3 operations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133600" y="2209800"/>
              <a:ext cx="8305800" cy="2562672"/>
            </p:xfrm>
            <a:graphic>
              <a:graphicData uri="http://schemas.openxmlformats.org/drawingml/2006/table">
                <a:tbl>
                  <a:tblPr firstRow="1" firstCol="1" bandRow="1">
                    <a:tableStyleId>{5C22544A-7EE6-4342-B048-85BDC9FD1C3A}</a:tableStyleId>
                  </a:tblPr>
                  <a:tblGrid>
                    <a:gridCol w="1030419">
                      <a:extLst>
                        <a:ext uri="{9D8B030D-6E8A-4147-A177-3AD203B41FA5}">
                          <a16:colId xmlns:a16="http://schemas.microsoft.com/office/drawing/2014/main" val="20000"/>
                        </a:ext>
                      </a:extLst>
                    </a:gridCol>
                    <a:gridCol w="7275381">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a:effectLst/>
                            </a:rPr>
                            <a:t>mv</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Matrix-vector product</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a:effectLst/>
                            </a:rPr>
                            <a:t>sv</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Solve matrix (only for triangular matrices)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800">
                              <a:effectLst/>
                            </a:rPr>
                            <a:t>mm</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Matrix-matrix product, </a:t>
                          </a:r>
                          <a14:m>
                            <m:oMath xmlns:m="http://schemas.openxmlformats.org/officeDocument/2006/math">
                              <m:r>
                                <a:rPr lang="en-US" sz="1800">
                                  <a:effectLst/>
                                  <a:latin typeface="Cambria Math" panose="02040503050406030204" pitchFamily="18" charset="0"/>
                                </a:rPr>
                                <m:t>𝐶</m:t>
                              </m:r>
                              <m:r>
                                <a:rPr lang="en-US" sz="1800">
                                  <a:effectLst/>
                                  <a:latin typeface="Cambria Math" panose="02040503050406030204" pitchFamily="18" charset="0"/>
                                </a:rPr>
                                <m:t>= </m:t>
                              </m:r>
                              <m:r>
                                <a:rPr lang="en-US" sz="1800">
                                  <a:effectLst/>
                                  <a:latin typeface="Cambria Math" panose="02040503050406030204" pitchFamily="18" charset="0"/>
                                </a:rPr>
                                <m:t>𝛼</m:t>
                              </m:r>
                              <m:r>
                                <a:rPr lang="en-US" sz="1800">
                                  <a:effectLst/>
                                  <a:latin typeface="Cambria Math" panose="02040503050406030204" pitchFamily="18" charset="0"/>
                                </a:rPr>
                                <m:t>𝐴𝐵</m:t>
                              </m:r>
                              <m:r>
                                <a:rPr lang="en-US" sz="1800">
                                  <a:effectLst/>
                                  <a:latin typeface="Cambria Math" panose="02040503050406030204" pitchFamily="18" charset="0"/>
                                </a:rPr>
                                <m:t>+ </m:t>
                              </m:r>
                              <m:r>
                                <a:rPr lang="en-US" sz="1800">
                                  <a:effectLst/>
                                  <a:latin typeface="Cambria Math" panose="02040503050406030204" pitchFamily="18" charset="0"/>
                                </a:rPr>
                                <m:t>𝛽</m:t>
                              </m:r>
                              <m:r>
                                <a:rPr lang="en-US" sz="1800">
                                  <a:effectLst/>
                                  <a:latin typeface="Cambria Math" panose="02040503050406030204" pitchFamily="18" charset="0"/>
                                </a:rPr>
                                <m:t>𝐶</m:t>
                              </m:r>
                            </m:oMath>
                          </a14:m>
                          <a:r>
                            <a:rPr lang="en-US" sz="1800">
                              <a:effectLst/>
                            </a:rPr>
                            <a:t> where </a:t>
                          </a:r>
                          <a14:m>
                            <m:oMath xmlns:m="http://schemas.openxmlformats.org/officeDocument/2006/math">
                              <m:r>
                                <a:rPr lang="en-US" sz="1800">
                                  <a:effectLst/>
                                  <a:latin typeface="Cambria Math" panose="02040503050406030204" pitchFamily="18" charset="0"/>
                                </a:rPr>
                                <m:t>𝐴</m:t>
                              </m:r>
                              <m:r>
                                <a:rPr lang="en-US" sz="1800">
                                  <a:effectLst/>
                                  <a:latin typeface="Cambria Math" panose="02040503050406030204" pitchFamily="18" charset="0"/>
                                </a:rPr>
                                <m:t>,</m:t>
                              </m:r>
                              <m:r>
                                <a:rPr lang="en-US" sz="1800">
                                  <a:effectLst/>
                                  <a:latin typeface="Cambria Math" panose="02040503050406030204" pitchFamily="18" charset="0"/>
                                </a:rPr>
                                <m:t>𝐵</m:t>
                              </m:r>
                              <m:r>
                                <a:rPr lang="en-US" sz="1800">
                                  <a:effectLst/>
                                  <a:latin typeface="Cambria Math" panose="02040503050406030204" pitchFamily="18" charset="0"/>
                                </a:rPr>
                                <m:t>, </m:t>
                              </m:r>
                              <m:r>
                                <a:rPr lang="en-US" sz="1800">
                                  <a:effectLst/>
                                  <a:latin typeface="Cambria Math" panose="02040503050406030204" pitchFamily="18" charset="0"/>
                                </a:rPr>
                                <m:t>𝐶</m:t>
                              </m:r>
                            </m:oMath>
                          </a14:m>
                          <a:r>
                            <a:rPr lang="en-US" sz="1800">
                              <a:effectLst/>
                            </a:rPr>
                            <a:t> are matrices and </a:t>
                          </a:r>
                          <a14:m>
                            <m:oMath xmlns:m="http://schemas.openxmlformats.org/officeDocument/2006/math">
                              <m:r>
                                <a:rPr lang="en-US" sz="1800">
                                  <a:effectLst/>
                                  <a:latin typeface="Cambria Math" panose="02040503050406030204" pitchFamily="18" charset="0"/>
                                </a:rPr>
                                <m:t>𝛼</m:t>
                              </m:r>
                              <m:r>
                                <a:rPr lang="en-US" sz="1800">
                                  <a:effectLst/>
                                  <a:latin typeface="Cambria Math" panose="02040503050406030204" pitchFamily="18" charset="0"/>
                                </a:rPr>
                                <m:t>, </m:t>
                              </m:r>
                              <m:r>
                                <a:rPr lang="en-US" sz="1800">
                                  <a:effectLst/>
                                  <a:latin typeface="Cambria Math" panose="02040503050406030204" pitchFamily="18" charset="0"/>
                                </a:rPr>
                                <m:t>𝛽</m:t>
                              </m:r>
                            </m:oMath>
                          </a14:m>
                          <a:r>
                            <a:rPr lang="en-US" sz="1800">
                              <a:effectLst/>
                            </a:rPr>
                            <a:t> are scalars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800">
                              <a:effectLst/>
                            </a:rPr>
                            <a:t>rk</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Rank-k update, </a:t>
                          </a:r>
                          <a14:m>
                            <m:oMath xmlns:m="http://schemas.openxmlformats.org/officeDocument/2006/math">
                              <m:r>
                                <a:rPr lang="en-US" sz="1800">
                                  <a:effectLst/>
                                  <a:latin typeface="Cambria Math" panose="02040503050406030204" pitchFamily="18" charset="0"/>
                                </a:rPr>
                                <m:t>𝐶</m:t>
                              </m:r>
                              <m:r>
                                <a:rPr lang="en-US" sz="1800">
                                  <a:effectLst/>
                                  <a:latin typeface="Cambria Math" panose="02040503050406030204" pitchFamily="18" charset="0"/>
                                </a:rPr>
                                <m:t>= </m:t>
                              </m:r>
                              <m:r>
                                <a:rPr lang="en-US" sz="1800">
                                  <a:effectLst/>
                                  <a:latin typeface="Cambria Math" panose="02040503050406030204" pitchFamily="18" charset="0"/>
                                </a:rPr>
                                <m:t>𝛼</m:t>
                              </m:r>
                              <m:r>
                                <a:rPr lang="en-US" sz="1800">
                                  <a:effectLst/>
                                  <a:latin typeface="Cambria Math" panose="02040503050406030204" pitchFamily="18" charset="0"/>
                                </a:rPr>
                                <m:t>𝐴</m:t>
                              </m:r>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𝐴</m:t>
                                  </m:r>
                                </m:e>
                                <m:sup>
                                  <m:r>
                                    <a:rPr lang="en-US" sz="1800">
                                      <a:effectLst/>
                                      <a:latin typeface="Cambria Math" panose="02040503050406030204" pitchFamily="18" charset="0"/>
                                    </a:rPr>
                                    <m:t>𝑇</m:t>
                                  </m:r>
                                </m:sup>
                              </m:sSup>
                              <m:r>
                                <a:rPr lang="en-US" sz="1800">
                                  <a:effectLst/>
                                  <a:latin typeface="Cambria Math" panose="02040503050406030204" pitchFamily="18" charset="0"/>
                                </a:rPr>
                                <m:t>+</m:t>
                              </m:r>
                              <m:r>
                                <a:rPr lang="en-US" sz="1800">
                                  <a:effectLst/>
                                  <a:latin typeface="Cambria Math" panose="02040503050406030204" pitchFamily="18" charset="0"/>
                                </a:rPr>
                                <m:t>𝛽</m:t>
                              </m:r>
                              <m:r>
                                <a:rPr lang="en-US" sz="1800">
                                  <a:effectLst/>
                                  <a:latin typeface="Cambria Math" panose="02040503050406030204" pitchFamily="18" charset="0"/>
                                </a:rPr>
                                <m:t>𝐶</m:t>
                              </m:r>
                            </m:oMath>
                          </a14:m>
                          <a:r>
                            <a:rPr lang="en-US" sz="1800" dirty="0">
                              <a:effectLst/>
                            </a:rPr>
                            <a:t> where </a:t>
                          </a:r>
                          <a14:m>
                            <m:oMath xmlns:m="http://schemas.openxmlformats.org/officeDocument/2006/math">
                              <m:r>
                                <a:rPr lang="en-US" sz="1800">
                                  <a:effectLst/>
                                  <a:latin typeface="Cambria Math" panose="02040503050406030204" pitchFamily="18" charset="0"/>
                                </a:rPr>
                                <m:t>𝐴</m:t>
                              </m:r>
                              <m:r>
                                <a:rPr lang="en-US" sz="1800">
                                  <a:effectLst/>
                                  <a:latin typeface="Cambria Math" panose="02040503050406030204" pitchFamily="18" charset="0"/>
                                </a:rPr>
                                <m:t>, </m:t>
                              </m:r>
                              <m:r>
                                <a:rPr lang="en-US" sz="1800">
                                  <a:effectLst/>
                                  <a:latin typeface="Cambria Math" panose="02040503050406030204" pitchFamily="18" charset="0"/>
                                </a:rPr>
                                <m:t>𝐶</m:t>
                              </m:r>
                            </m:oMath>
                          </a14:m>
                          <a:r>
                            <a:rPr lang="en-US" sz="1800" dirty="0">
                              <a:effectLst/>
                            </a:rPr>
                            <a:t> are matrices and </a:t>
                          </a:r>
                          <a14:m>
                            <m:oMath xmlns:m="http://schemas.openxmlformats.org/officeDocument/2006/math">
                              <m:r>
                                <a:rPr lang="en-US" sz="1800">
                                  <a:effectLst/>
                                  <a:latin typeface="Cambria Math" panose="02040503050406030204" pitchFamily="18" charset="0"/>
                                </a:rPr>
                                <m:t>𝛼</m:t>
                              </m:r>
                              <m:r>
                                <a:rPr lang="en-US" sz="1800">
                                  <a:effectLst/>
                                  <a:latin typeface="Cambria Math" panose="02040503050406030204" pitchFamily="18" charset="0"/>
                                </a:rPr>
                                <m:t>, </m:t>
                              </m:r>
                              <m:r>
                                <a:rPr lang="en-US" sz="1800">
                                  <a:effectLst/>
                                  <a:latin typeface="Cambria Math" panose="02040503050406030204" pitchFamily="18" charset="0"/>
                                </a:rPr>
                                <m:t>𝛽</m:t>
                              </m:r>
                            </m:oMath>
                          </a14:m>
                          <a:r>
                            <a:rPr lang="en-US" sz="1800" dirty="0">
                              <a:effectLst/>
                            </a:rPr>
                            <a:t> are scalars</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800">
                              <a:effectLst/>
                            </a:rPr>
                            <a:t>r2k</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Rank-2k update, </a:t>
                          </a:r>
                          <a14:m>
                            <m:oMath xmlns:m="http://schemas.openxmlformats.org/officeDocument/2006/math">
                              <m:r>
                                <a:rPr lang="en-US" sz="1800">
                                  <a:effectLst/>
                                  <a:latin typeface="Cambria Math" panose="02040503050406030204" pitchFamily="18" charset="0"/>
                                </a:rPr>
                                <m:t>𝐶</m:t>
                              </m:r>
                              <m:r>
                                <a:rPr lang="en-US" sz="1800">
                                  <a:effectLst/>
                                  <a:latin typeface="Cambria Math" panose="02040503050406030204" pitchFamily="18" charset="0"/>
                                </a:rPr>
                                <m:t>= </m:t>
                              </m:r>
                              <m:r>
                                <a:rPr lang="en-US" sz="1800">
                                  <a:effectLst/>
                                  <a:latin typeface="Cambria Math" panose="02040503050406030204" pitchFamily="18" charset="0"/>
                                </a:rPr>
                                <m:t>𝛼</m:t>
                              </m:r>
                              <m:r>
                                <a:rPr lang="en-US" sz="1800">
                                  <a:effectLst/>
                                  <a:latin typeface="Cambria Math" panose="02040503050406030204" pitchFamily="18" charset="0"/>
                                </a:rPr>
                                <m:t>𝐴</m:t>
                              </m:r>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𝐵</m:t>
                                  </m:r>
                                </m:e>
                                <m:sup>
                                  <m:r>
                                    <a:rPr lang="en-US" sz="1800">
                                      <a:effectLst/>
                                      <a:latin typeface="Cambria Math" panose="02040503050406030204" pitchFamily="18" charset="0"/>
                                    </a:rPr>
                                    <m:t>𝑇</m:t>
                                  </m:r>
                                </m:sup>
                              </m:sSup>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𝛼</m:t>
                                  </m:r>
                                </m:e>
                              </m:acc>
                              <m:r>
                                <a:rPr lang="en-US" sz="1800">
                                  <a:effectLst/>
                                  <a:latin typeface="Cambria Math" panose="02040503050406030204" pitchFamily="18" charset="0"/>
                                </a:rPr>
                                <m:t>𝐵</m:t>
                              </m:r>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𝐴</m:t>
                                  </m:r>
                                </m:e>
                                <m:sup>
                                  <m:r>
                                    <a:rPr lang="en-US" sz="1800">
                                      <a:effectLst/>
                                      <a:latin typeface="Cambria Math" panose="02040503050406030204" pitchFamily="18" charset="0"/>
                                    </a:rPr>
                                    <m:t>𝑇</m:t>
                                  </m:r>
                                </m:sup>
                              </m:sSup>
                              <m:r>
                                <a:rPr lang="en-US" sz="1800">
                                  <a:effectLst/>
                                  <a:latin typeface="Cambria Math" panose="02040503050406030204" pitchFamily="18" charset="0"/>
                                </a:rPr>
                                <m:t>+</m:t>
                              </m:r>
                              <m:r>
                                <a:rPr lang="en-US" sz="1800">
                                  <a:effectLst/>
                                  <a:latin typeface="Cambria Math" panose="02040503050406030204" pitchFamily="18" charset="0"/>
                                </a:rPr>
                                <m:t>𝛽</m:t>
                              </m:r>
                              <m:r>
                                <a:rPr lang="en-US" sz="1800">
                                  <a:effectLst/>
                                  <a:latin typeface="Cambria Math" panose="02040503050406030204" pitchFamily="18" charset="0"/>
                                </a:rPr>
                                <m:t>𝐶</m:t>
                              </m:r>
                            </m:oMath>
                          </a14:m>
                          <a:r>
                            <a:rPr lang="en-US" sz="1800" dirty="0">
                              <a:effectLst/>
                            </a:rPr>
                            <a:t> where </a:t>
                          </a:r>
                          <a14:m>
                            <m:oMath xmlns:m="http://schemas.openxmlformats.org/officeDocument/2006/math">
                              <m:r>
                                <a:rPr lang="en-US" sz="1800">
                                  <a:effectLst/>
                                  <a:latin typeface="Cambria Math" panose="02040503050406030204" pitchFamily="18" charset="0"/>
                                </a:rPr>
                                <m:t>𝐴</m:t>
                              </m:r>
                              <m:r>
                                <a:rPr lang="en-US" sz="1800">
                                  <a:effectLst/>
                                  <a:latin typeface="Cambria Math" panose="02040503050406030204" pitchFamily="18" charset="0"/>
                                </a:rPr>
                                <m:t>,</m:t>
                              </m:r>
                              <m:r>
                                <a:rPr lang="en-US" sz="1800">
                                  <a:effectLst/>
                                  <a:latin typeface="Cambria Math" panose="02040503050406030204" pitchFamily="18" charset="0"/>
                                </a:rPr>
                                <m:t>𝐵</m:t>
                              </m:r>
                              <m:r>
                                <a:rPr lang="en-US" sz="1800">
                                  <a:effectLst/>
                                  <a:latin typeface="Cambria Math" panose="02040503050406030204" pitchFamily="18" charset="0"/>
                                </a:rPr>
                                <m:t>, </m:t>
                              </m:r>
                              <m:r>
                                <a:rPr lang="en-US" sz="1800">
                                  <a:effectLst/>
                                  <a:latin typeface="Cambria Math" panose="02040503050406030204" pitchFamily="18" charset="0"/>
                                </a:rPr>
                                <m:t>𝐶</m:t>
                              </m:r>
                            </m:oMath>
                          </a14:m>
                          <a:r>
                            <a:rPr lang="en-US" sz="1800" dirty="0">
                              <a:effectLst/>
                            </a:rPr>
                            <a:t> are matrices and </a:t>
                          </a:r>
                          <a14:m>
                            <m:oMath xmlns:m="http://schemas.openxmlformats.org/officeDocument/2006/math">
                              <m:r>
                                <a:rPr lang="en-US" sz="1800">
                                  <a:effectLst/>
                                  <a:latin typeface="Cambria Math" panose="02040503050406030204" pitchFamily="18" charset="0"/>
                                </a:rPr>
                                <m:t>𝛼</m:t>
                              </m:r>
                              <m:r>
                                <a:rPr lang="en-US" sz="1800">
                                  <a:effectLst/>
                                  <a:latin typeface="Cambria Math" panose="02040503050406030204" pitchFamily="18" charset="0"/>
                                </a:rPr>
                                <m:t>, </m:t>
                              </m:r>
                              <m:r>
                                <a:rPr lang="en-US" sz="1800">
                                  <a:effectLst/>
                                  <a:latin typeface="Cambria Math" panose="02040503050406030204" pitchFamily="18" charset="0"/>
                                </a:rPr>
                                <m:t>𝛽</m:t>
                              </m:r>
                            </m:oMath>
                          </a14:m>
                          <a:r>
                            <a:rPr lang="en-US" sz="1800" dirty="0">
                              <a:effectLst/>
                            </a:rPr>
                            <a:t> are scalars</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nvPr>
            </p:nvGraphicFramePr>
            <p:xfrm>
              <a:off x="2133600" y="2209800"/>
              <a:ext cx="8305800" cy="2562672"/>
            </p:xfrm>
            <a:graphic>
              <a:graphicData uri="http://schemas.openxmlformats.org/drawingml/2006/table">
                <a:tbl>
                  <a:tblPr firstRow="1" firstCol="1" bandRow="1">
                    <a:tableStyleId>{5C22544A-7EE6-4342-B048-85BDC9FD1C3A}</a:tableStyleId>
                  </a:tblPr>
                  <a:tblGrid>
                    <a:gridCol w="1030419">
                      <a:extLst>
                        <a:ext uri="{9D8B030D-6E8A-4147-A177-3AD203B41FA5}">
                          <a16:colId xmlns:a16="http://schemas.microsoft.com/office/drawing/2014/main" val="20000"/>
                        </a:ext>
                      </a:extLst>
                    </a:gridCol>
                    <a:gridCol w="7275381">
                      <a:extLst>
                        <a:ext uri="{9D8B030D-6E8A-4147-A177-3AD203B41FA5}">
                          <a16:colId xmlns:a16="http://schemas.microsoft.com/office/drawing/2014/main" val="20001"/>
                        </a:ext>
                      </a:extLst>
                    </a:gridCol>
                  </a:tblGrid>
                  <a:tr h="280480">
                    <a:tc>
                      <a:txBody>
                        <a:bodyPr/>
                        <a:lstStyle/>
                        <a:p>
                          <a:pPr marL="0" marR="0">
                            <a:lnSpc>
                              <a:spcPct val="107000"/>
                            </a:lnSpc>
                            <a:spcBef>
                              <a:spcPts val="0"/>
                            </a:spcBef>
                            <a:spcAft>
                              <a:spcPts val="0"/>
                            </a:spcAft>
                          </a:pPr>
                          <a:r>
                            <a:rPr lang="en-US" sz="1800">
                              <a:effectLst/>
                            </a:rPr>
                            <a:t>Name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Description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280480">
                    <a:tc>
                      <a:txBody>
                        <a:bodyPr/>
                        <a:lstStyle/>
                        <a:p>
                          <a:pPr marL="0" marR="0">
                            <a:lnSpc>
                              <a:spcPct val="107000"/>
                            </a:lnSpc>
                            <a:spcBef>
                              <a:spcPts val="0"/>
                            </a:spcBef>
                            <a:spcAft>
                              <a:spcPts val="0"/>
                            </a:spcAft>
                          </a:pPr>
                          <a:r>
                            <a:rPr lang="en-US" sz="1800">
                              <a:effectLst/>
                            </a:rPr>
                            <a:t>mv</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Matrix-vector product</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280480">
                    <a:tc>
                      <a:txBody>
                        <a:bodyPr/>
                        <a:lstStyle/>
                        <a:p>
                          <a:pPr marL="0" marR="0">
                            <a:lnSpc>
                              <a:spcPct val="107000"/>
                            </a:lnSpc>
                            <a:spcBef>
                              <a:spcPts val="0"/>
                            </a:spcBef>
                            <a:spcAft>
                              <a:spcPts val="0"/>
                            </a:spcAft>
                          </a:pPr>
                          <a:r>
                            <a:rPr lang="en-US" sz="1800">
                              <a:effectLst/>
                            </a:rPr>
                            <a:t>sv</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Solve matrix (only for triangular matrices)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573977">
                    <a:tc>
                      <a:txBody>
                        <a:bodyPr/>
                        <a:lstStyle/>
                        <a:p>
                          <a:pPr marL="0" marR="0">
                            <a:lnSpc>
                              <a:spcPct val="107000"/>
                            </a:lnSpc>
                            <a:spcBef>
                              <a:spcPts val="0"/>
                            </a:spcBef>
                            <a:spcAft>
                              <a:spcPts val="0"/>
                            </a:spcAft>
                          </a:pPr>
                          <a:r>
                            <a:rPr lang="en-US" sz="1800">
                              <a:effectLst/>
                            </a:rPr>
                            <a:t>mm</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22" t="-156842" r="-335" b="-222105"/>
                          </a:stretch>
                        </a:blipFill>
                      </a:tcPr>
                    </a:tc>
                    <a:extLst>
                      <a:ext uri="{0D108BD9-81ED-4DB2-BD59-A6C34878D82A}">
                        <a16:rowId xmlns:a16="http://schemas.microsoft.com/office/drawing/2014/main" val="10003"/>
                      </a:ext>
                    </a:extLst>
                  </a:tr>
                  <a:tr h="573977">
                    <a:tc>
                      <a:txBody>
                        <a:bodyPr/>
                        <a:lstStyle/>
                        <a:p>
                          <a:pPr marL="0" marR="0">
                            <a:lnSpc>
                              <a:spcPct val="107000"/>
                            </a:lnSpc>
                            <a:spcBef>
                              <a:spcPts val="0"/>
                            </a:spcBef>
                            <a:spcAft>
                              <a:spcPts val="0"/>
                            </a:spcAft>
                          </a:pPr>
                          <a:r>
                            <a:rPr lang="en-US" sz="1800">
                              <a:effectLst/>
                            </a:rPr>
                            <a:t>rk</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22" t="-259574" r="-335" b="-124468"/>
                          </a:stretch>
                        </a:blipFill>
                      </a:tcPr>
                    </a:tc>
                    <a:extLst>
                      <a:ext uri="{0D108BD9-81ED-4DB2-BD59-A6C34878D82A}">
                        <a16:rowId xmlns:a16="http://schemas.microsoft.com/office/drawing/2014/main" val="10004"/>
                      </a:ext>
                    </a:extLst>
                  </a:tr>
                  <a:tr h="573278">
                    <a:tc>
                      <a:txBody>
                        <a:bodyPr/>
                        <a:lstStyle/>
                        <a:p>
                          <a:pPr marL="0" marR="0">
                            <a:lnSpc>
                              <a:spcPct val="107000"/>
                            </a:lnSpc>
                            <a:spcBef>
                              <a:spcPts val="0"/>
                            </a:spcBef>
                            <a:spcAft>
                              <a:spcPts val="0"/>
                            </a:spcAft>
                          </a:pPr>
                          <a:r>
                            <a:rPr lang="en-US" sz="1800">
                              <a:effectLst/>
                            </a:rPr>
                            <a:t>r2k</a:t>
                          </a:r>
                          <a:endParaRPr lang="en-US" sz="1800">
                            <a:effectLst/>
                            <a:latin typeface="Calibri" charset="0"/>
                            <a:ea typeface="Calibri" charset="0"/>
                            <a:cs typeface="Calibri Light" charset="0"/>
                          </a:endParaRPr>
                        </a:p>
                      </a:txBody>
                      <a:tcPr marL="68580" marR="68580" marT="0" marB="0"/>
                    </a:tc>
                    <a:tc>
                      <a:txBody>
                        <a:bodyPr/>
                        <a:lstStyle/>
                        <a:p>
                          <a:endParaRPr lang="en-US"/>
                        </a:p>
                      </a:txBody>
                      <a:tcPr marL="68580" marR="68580" marT="0" marB="0">
                        <a:blipFill>
                          <a:blip r:embed="rId2"/>
                          <a:stretch>
                            <a:fillRect l="-14322" t="-359574" r="-335" b="-24468"/>
                          </a:stretch>
                        </a:blipFill>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13921654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CBLAS DGEMM</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24200" y="1261904"/>
            <a:ext cx="5943600" cy="742315"/>
          </a:xfrm>
          <a:prstGeom prst="rect">
            <a:avLst/>
          </a:prstGeom>
        </p:spPr>
      </p:pic>
      <p:sp>
        <p:nvSpPr>
          <p:cNvPr id="5" name="Rectangle 4"/>
          <p:cNvSpPr/>
          <p:nvPr/>
        </p:nvSpPr>
        <p:spPr>
          <a:xfrm>
            <a:off x="1790700" y="2286001"/>
            <a:ext cx="8610600" cy="4000839"/>
          </a:xfrm>
          <a:prstGeom prst="rect">
            <a:avLst/>
          </a:prstGeom>
        </p:spPr>
        <p:txBody>
          <a:bodyPr wrap="square">
            <a:spAutoFit/>
          </a:bodyPr>
          <a:lstStyle/>
          <a:p>
            <a:pPr marL="342900" indent="-342900">
              <a:lnSpc>
                <a:spcPct val="107000"/>
              </a:lnSpc>
              <a:buFont typeface="Symbol" charset="2"/>
              <a:buChar char=""/>
            </a:pPr>
            <a:r>
              <a:rPr lang="en-US" sz="1400" i="1" dirty="0">
                <a:latin typeface="Calibri" charset="0"/>
                <a:ea typeface="Calibri" charset="0"/>
                <a:cs typeface="Calibri Light" charset="0"/>
              </a:rPr>
              <a:t>Order</a:t>
            </a:r>
            <a:r>
              <a:rPr lang="en-US" sz="1400" dirty="0">
                <a:latin typeface="Calibri" charset="0"/>
                <a:ea typeface="Calibri" charset="0"/>
                <a:cs typeface="Calibri Light" charset="0"/>
              </a:rPr>
              <a:t> indicates the storage layout as either row-major or column-major.  This input is either </a:t>
            </a:r>
            <a:r>
              <a:rPr lang="en-US" sz="1400" i="1" dirty="0" err="1">
                <a:latin typeface="Calibri" charset="0"/>
                <a:ea typeface="Calibri" charset="0"/>
                <a:cs typeface="Calibri Light" charset="0"/>
              </a:rPr>
              <a:t>CblasRowMajor</a:t>
            </a:r>
            <a:r>
              <a:rPr lang="en-US" sz="1400" dirty="0">
                <a:latin typeface="Calibri" charset="0"/>
                <a:ea typeface="Calibri" charset="0"/>
                <a:cs typeface="Calibri Light" charset="0"/>
              </a:rPr>
              <a:t> or </a:t>
            </a:r>
            <a:r>
              <a:rPr lang="en-US" sz="1400" i="1" dirty="0" err="1">
                <a:latin typeface="Calibri" charset="0"/>
                <a:ea typeface="Calibri" charset="0"/>
                <a:cs typeface="Calibri Light" charset="0"/>
              </a:rPr>
              <a:t>CblasColMajor</a:t>
            </a:r>
            <a:r>
              <a:rPr lang="en-US" sz="1400" dirty="0">
                <a:latin typeface="Calibri" charset="0"/>
                <a:ea typeface="Calibri" charset="0"/>
                <a:cs typeface="Calibri Light" charset="0"/>
              </a:rPr>
              <a:t>.</a:t>
            </a:r>
          </a:p>
          <a:p>
            <a:pPr marL="342900" indent="-342900">
              <a:lnSpc>
                <a:spcPct val="107000"/>
              </a:lnSpc>
              <a:buFont typeface="Symbol" charset="2"/>
              <a:buChar char=""/>
            </a:pPr>
            <a:r>
              <a:rPr lang="en-US" sz="1400" i="1" dirty="0" err="1">
                <a:latin typeface="Calibri" charset="0"/>
                <a:ea typeface="Calibri" charset="0"/>
                <a:cs typeface="Calibri Light" charset="0"/>
              </a:rPr>
              <a:t>TransA</a:t>
            </a:r>
            <a:r>
              <a:rPr lang="en-US" sz="1400" i="1" dirty="0">
                <a:latin typeface="Calibri" charset="0"/>
                <a:ea typeface="Calibri" charset="0"/>
                <a:cs typeface="Calibri Light" charset="0"/>
              </a:rPr>
              <a:t> </a:t>
            </a:r>
            <a:r>
              <a:rPr lang="en-US" sz="1400" dirty="0">
                <a:latin typeface="Calibri" charset="0"/>
                <a:ea typeface="Calibri" charset="0"/>
                <a:cs typeface="Calibri Light" charset="0"/>
              </a:rPr>
              <a:t>indicates whether to transpose matrix A.  This input is either </a:t>
            </a:r>
            <a:r>
              <a:rPr lang="en-US" sz="1400" i="1" dirty="0" err="1">
                <a:latin typeface="Calibri" charset="0"/>
                <a:ea typeface="Calibri" charset="0"/>
                <a:cs typeface="Calibri Light" charset="0"/>
              </a:rPr>
              <a:t>CblasNoTrans</a:t>
            </a:r>
            <a:r>
              <a:rPr lang="en-US" sz="1400" i="1" dirty="0">
                <a:latin typeface="Calibri" charset="0"/>
                <a:ea typeface="Calibri" charset="0"/>
                <a:cs typeface="Calibri Light" charset="0"/>
              </a:rPr>
              <a:t>, </a:t>
            </a:r>
            <a:r>
              <a:rPr lang="en-US" sz="1400" i="1" dirty="0" err="1">
                <a:latin typeface="Calibri" charset="0"/>
                <a:ea typeface="Calibri" charset="0"/>
                <a:cs typeface="Calibri Light" charset="0"/>
              </a:rPr>
              <a:t>CblasTrans</a:t>
            </a:r>
            <a:r>
              <a:rPr lang="en-US" sz="1400" i="1" dirty="0">
                <a:latin typeface="Calibri" charset="0"/>
                <a:ea typeface="Calibri" charset="0"/>
                <a:cs typeface="Calibri Light" charset="0"/>
              </a:rPr>
              <a:t>,</a:t>
            </a:r>
            <a:r>
              <a:rPr lang="en-US" sz="1400" dirty="0">
                <a:latin typeface="Calibri" charset="0"/>
                <a:ea typeface="Calibri" charset="0"/>
                <a:cs typeface="Calibri Light" charset="0"/>
              </a:rPr>
              <a:t> or </a:t>
            </a:r>
            <a:r>
              <a:rPr lang="en-US" sz="1400" i="1" dirty="0" err="1">
                <a:latin typeface="Calibri" charset="0"/>
                <a:ea typeface="Calibri" charset="0"/>
                <a:cs typeface="Calibri Light" charset="0"/>
              </a:rPr>
              <a:t>CblasConjTrans</a:t>
            </a:r>
            <a:r>
              <a:rPr lang="en-US" sz="1400" i="1" dirty="0">
                <a:latin typeface="Calibri" charset="0"/>
                <a:ea typeface="Calibri" charset="0"/>
                <a:cs typeface="Calibri Light" charset="0"/>
              </a:rPr>
              <a:t> </a:t>
            </a:r>
            <a:r>
              <a:rPr lang="en-US" sz="1400" dirty="0">
                <a:latin typeface="Calibri" charset="0"/>
                <a:ea typeface="Calibri" charset="0"/>
                <a:cs typeface="Calibri Light" charset="0"/>
              </a:rPr>
              <a:t>indicating no </a:t>
            </a:r>
            <a:r>
              <a:rPr lang="en-US" sz="1400" dirty="0" err="1">
                <a:latin typeface="Calibri" charset="0"/>
                <a:ea typeface="Calibri" charset="0"/>
                <a:cs typeface="Calibri Light" charset="0"/>
              </a:rPr>
              <a:t>transponse</a:t>
            </a:r>
            <a:r>
              <a:rPr lang="en-US" sz="1400" dirty="0">
                <a:latin typeface="Calibri" charset="0"/>
                <a:ea typeface="Calibri" charset="0"/>
                <a:cs typeface="Calibri Light" charset="0"/>
              </a:rPr>
              <a:t>, transpose, or complex conjugate transpose, respectively.</a:t>
            </a:r>
          </a:p>
          <a:p>
            <a:pPr marL="342900" indent="-342900">
              <a:lnSpc>
                <a:spcPct val="107000"/>
              </a:lnSpc>
              <a:buFont typeface="Symbol" charset="2"/>
              <a:buChar char=""/>
            </a:pPr>
            <a:r>
              <a:rPr lang="en-US" sz="1400" i="1" dirty="0" err="1">
                <a:latin typeface="Calibri" charset="0"/>
                <a:ea typeface="Calibri" charset="0"/>
                <a:cs typeface="Calibri Light" charset="0"/>
              </a:rPr>
              <a:t>TransB</a:t>
            </a:r>
            <a:r>
              <a:rPr lang="en-US" sz="1400" dirty="0">
                <a:latin typeface="Calibri" charset="0"/>
                <a:ea typeface="Calibri" charset="0"/>
                <a:cs typeface="Calibri Light" charset="0"/>
              </a:rPr>
              <a:t> indicates whether to transpose matrix B.  Acceptable options are the same as those listed for A.</a:t>
            </a:r>
          </a:p>
          <a:p>
            <a:pPr marL="342900" indent="-342900">
              <a:lnSpc>
                <a:spcPct val="107000"/>
              </a:lnSpc>
              <a:buFont typeface="Symbol" charset="2"/>
              <a:buChar char=""/>
            </a:pPr>
            <a:r>
              <a:rPr lang="en-US" sz="1400" i="1" dirty="0">
                <a:latin typeface="Calibri" charset="0"/>
                <a:ea typeface="Calibri" charset="0"/>
                <a:cs typeface="Calibri Light" charset="0"/>
              </a:rPr>
              <a:t>M</a:t>
            </a:r>
            <a:r>
              <a:rPr lang="en-US" sz="1400" dirty="0">
                <a:latin typeface="Calibri" charset="0"/>
                <a:ea typeface="Calibri" charset="0"/>
                <a:cs typeface="Calibri Light" charset="0"/>
              </a:rPr>
              <a:t> indicates the number of rows in matrices A and C.</a:t>
            </a:r>
          </a:p>
          <a:p>
            <a:pPr marL="342900" indent="-342900">
              <a:lnSpc>
                <a:spcPct val="107000"/>
              </a:lnSpc>
              <a:buFont typeface="Symbol" charset="2"/>
              <a:buChar char=""/>
            </a:pPr>
            <a:r>
              <a:rPr lang="en-US" sz="1400" i="1" dirty="0">
                <a:latin typeface="Calibri" charset="0"/>
                <a:ea typeface="Calibri" charset="0"/>
                <a:cs typeface="Calibri Light" charset="0"/>
              </a:rPr>
              <a:t>N </a:t>
            </a:r>
            <a:r>
              <a:rPr lang="en-US" sz="1400" dirty="0">
                <a:latin typeface="Calibri" charset="0"/>
                <a:ea typeface="Calibri" charset="0"/>
                <a:cs typeface="Calibri Light" charset="0"/>
              </a:rPr>
              <a:t>indicates the number of columns in matrices B and C.</a:t>
            </a:r>
          </a:p>
          <a:p>
            <a:pPr marL="342900" indent="-342900">
              <a:lnSpc>
                <a:spcPct val="107000"/>
              </a:lnSpc>
              <a:buFont typeface="Symbol" charset="2"/>
              <a:buChar char=""/>
            </a:pPr>
            <a:r>
              <a:rPr lang="en-US" sz="1400" i="1" dirty="0">
                <a:latin typeface="Calibri" charset="0"/>
                <a:ea typeface="Calibri" charset="0"/>
                <a:cs typeface="Calibri Light" charset="0"/>
              </a:rPr>
              <a:t>K </a:t>
            </a:r>
            <a:r>
              <a:rPr lang="en-US" sz="1400" dirty="0">
                <a:latin typeface="Calibri" charset="0"/>
                <a:ea typeface="Calibri" charset="0"/>
                <a:cs typeface="Calibri Light" charset="0"/>
              </a:rPr>
              <a:t>indicates the number of columns in matrix A and the number of rows in matrix B.  This is the shared index between matrices A and B.</a:t>
            </a:r>
          </a:p>
          <a:p>
            <a:pPr marL="342900" indent="-342900">
              <a:lnSpc>
                <a:spcPct val="107000"/>
              </a:lnSpc>
              <a:buFont typeface="Symbol" charset="2"/>
              <a:buChar char=""/>
            </a:pPr>
            <a:r>
              <a:rPr lang="en-US" sz="1400" i="1" dirty="0">
                <a:latin typeface="Calibri" charset="0"/>
                <a:ea typeface="Calibri" charset="0"/>
                <a:cs typeface="Calibri Light" charset="0"/>
              </a:rPr>
              <a:t>alpha</a:t>
            </a:r>
            <a:r>
              <a:rPr lang="en-US" sz="1400" dirty="0">
                <a:latin typeface="Calibri" charset="0"/>
                <a:ea typeface="Calibri" charset="0"/>
                <a:cs typeface="Calibri Light" charset="0"/>
              </a:rPr>
              <a:t> is the scaling factor for A*B.</a:t>
            </a:r>
          </a:p>
          <a:p>
            <a:pPr marL="342900" indent="-342900">
              <a:lnSpc>
                <a:spcPct val="107000"/>
              </a:lnSpc>
              <a:buFont typeface="Symbol" charset="2"/>
              <a:buChar char=""/>
            </a:pPr>
            <a:r>
              <a:rPr lang="en-US" sz="1400" i="1" dirty="0">
                <a:latin typeface="Calibri" charset="0"/>
                <a:ea typeface="Calibri" charset="0"/>
                <a:cs typeface="Calibri Light" charset="0"/>
              </a:rPr>
              <a:t>A </a:t>
            </a:r>
            <a:r>
              <a:rPr lang="en-US" sz="1400" dirty="0">
                <a:latin typeface="Calibri" charset="0"/>
                <a:ea typeface="Calibri" charset="0"/>
                <a:cs typeface="Calibri Light" charset="0"/>
              </a:rPr>
              <a:t>is the pointer to matrix A data.</a:t>
            </a:r>
          </a:p>
          <a:p>
            <a:pPr marL="342900" indent="-342900">
              <a:lnSpc>
                <a:spcPct val="107000"/>
              </a:lnSpc>
              <a:buFont typeface="Symbol" charset="2"/>
              <a:buChar char=""/>
            </a:pPr>
            <a:r>
              <a:rPr lang="en-US" sz="1400" i="1" dirty="0" err="1">
                <a:latin typeface="Calibri" charset="0"/>
                <a:ea typeface="Calibri" charset="0"/>
                <a:cs typeface="Calibri Light" charset="0"/>
              </a:rPr>
              <a:t>lda</a:t>
            </a:r>
            <a:r>
              <a:rPr lang="en-US" sz="1400" dirty="0">
                <a:latin typeface="Calibri" charset="0"/>
                <a:ea typeface="Calibri" charset="0"/>
                <a:cs typeface="Calibri Light" charset="0"/>
              </a:rPr>
              <a:t> is the size of the first dimension of matrix A.</a:t>
            </a:r>
          </a:p>
          <a:p>
            <a:pPr marL="342900" indent="-342900">
              <a:lnSpc>
                <a:spcPct val="107000"/>
              </a:lnSpc>
              <a:buFont typeface="Symbol" charset="2"/>
              <a:buChar char=""/>
            </a:pPr>
            <a:r>
              <a:rPr lang="en-US" sz="1400" i="1" dirty="0">
                <a:latin typeface="Calibri" charset="0"/>
                <a:ea typeface="Calibri" charset="0"/>
                <a:cs typeface="Calibri Light" charset="0"/>
              </a:rPr>
              <a:t>B</a:t>
            </a:r>
            <a:r>
              <a:rPr lang="en-US" sz="1400" dirty="0">
                <a:latin typeface="Calibri" charset="0"/>
                <a:ea typeface="Calibri" charset="0"/>
                <a:cs typeface="Calibri Light" charset="0"/>
              </a:rPr>
              <a:t> is the pointer to matrix B data.</a:t>
            </a:r>
          </a:p>
          <a:p>
            <a:pPr marL="342900" indent="-342900">
              <a:lnSpc>
                <a:spcPct val="107000"/>
              </a:lnSpc>
              <a:buFont typeface="Symbol" charset="2"/>
              <a:buChar char=""/>
            </a:pPr>
            <a:r>
              <a:rPr lang="en-US" sz="1400" i="1" dirty="0" err="1">
                <a:latin typeface="Calibri" charset="0"/>
                <a:ea typeface="Calibri" charset="0"/>
                <a:cs typeface="Calibri Light" charset="0"/>
              </a:rPr>
              <a:t>lbd</a:t>
            </a:r>
            <a:r>
              <a:rPr lang="en-US" sz="1400" dirty="0">
                <a:latin typeface="Calibri" charset="0"/>
                <a:ea typeface="Calibri" charset="0"/>
                <a:cs typeface="Calibri Light" charset="0"/>
              </a:rPr>
              <a:t> is the size of the first dimension of matrix B.</a:t>
            </a:r>
          </a:p>
          <a:p>
            <a:pPr marL="342900" indent="-342900">
              <a:lnSpc>
                <a:spcPct val="107000"/>
              </a:lnSpc>
              <a:buFont typeface="Symbol" charset="2"/>
              <a:buChar char=""/>
            </a:pPr>
            <a:r>
              <a:rPr lang="en-US" sz="1400" i="1" dirty="0">
                <a:latin typeface="Calibri" charset="0"/>
                <a:ea typeface="Calibri" charset="0"/>
                <a:cs typeface="Calibri Light" charset="0"/>
              </a:rPr>
              <a:t>beta</a:t>
            </a:r>
            <a:r>
              <a:rPr lang="en-US" sz="1400" dirty="0">
                <a:latin typeface="Calibri" charset="0"/>
                <a:ea typeface="Calibri" charset="0"/>
                <a:cs typeface="Calibri Light" charset="0"/>
              </a:rPr>
              <a:t> is the scaling factor for matrix C.</a:t>
            </a:r>
          </a:p>
          <a:p>
            <a:pPr marL="342900" indent="-342900">
              <a:lnSpc>
                <a:spcPct val="107000"/>
              </a:lnSpc>
              <a:buFont typeface="Symbol" charset="2"/>
              <a:buChar char=""/>
            </a:pPr>
            <a:r>
              <a:rPr lang="en-US" sz="1400" i="1" dirty="0">
                <a:latin typeface="Calibri" charset="0"/>
                <a:ea typeface="Calibri" charset="0"/>
                <a:cs typeface="Calibri Light" charset="0"/>
              </a:rPr>
              <a:t>C</a:t>
            </a:r>
            <a:r>
              <a:rPr lang="en-US" sz="1400" dirty="0">
                <a:latin typeface="Calibri" charset="0"/>
                <a:ea typeface="Calibri" charset="0"/>
                <a:cs typeface="Calibri Light" charset="0"/>
              </a:rPr>
              <a:t> is the pointer to matrix C data.</a:t>
            </a:r>
          </a:p>
          <a:p>
            <a:pPr marL="342900" indent="-342900">
              <a:lnSpc>
                <a:spcPct val="107000"/>
              </a:lnSpc>
              <a:spcAft>
                <a:spcPts val="800"/>
              </a:spcAft>
              <a:buFont typeface="Symbol" charset="2"/>
              <a:buChar char=""/>
            </a:pPr>
            <a:r>
              <a:rPr lang="en-US" sz="1400" i="1" dirty="0" err="1">
                <a:latin typeface="Calibri" charset="0"/>
                <a:ea typeface="Calibri" charset="0"/>
                <a:cs typeface="Calibri Light" charset="0"/>
              </a:rPr>
              <a:t>ldc</a:t>
            </a:r>
            <a:r>
              <a:rPr lang="en-US" sz="1400" dirty="0">
                <a:latin typeface="Calibri" charset="0"/>
                <a:ea typeface="Calibri" charset="0"/>
                <a:cs typeface="Calibri Light" charset="0"/>
              </a:rPr>
              <a:t> is the size of the first dimension of matrix C.  </a:t>
            </a:r>
          </a:p>
        </p:txBody>
      </p:sp>
    </p:spTree>
    <p:extLst>
      <p:ext uri="{BB962C8B-B14F-4D97-AF65-F5344CB8AC3E}">
        <p14:creationId xmlns:p14="http://schemas.microsoft.com/office/powerpoint/2010/main" val="1091795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1200" y="274638"/>
            <a:ext cx="8229600" cy="1143000"/>
          </a:xfrm>
        </p:spPr>
        <p:txBody>
          <a:bodyPr/>
          <a:lstStyle/>
          <a:p>
            <a:r>
              <a:rPr lang="en-US" dirty="0"/>
              <a:t>Example CBLAS DGEMM</a:t>
            </a:r>
          </a:p>
        </p:txBody>
      </p:sp>
      <mc:AlternateContent xmlns:mc="http://schemas.openxmlformats.org/markup-compatibility/2006" xmlns:a14="http://schemas.microsoft.com/office/drawing/2010/main">
        <mc:Choice Requires="a14">
          <p:sp>
            <p:nvSpPr>
              <p:cNvPr id="5" name="Rectangle 4"/>
              <p:cNvSpPr/>
              <p:nvPr/>
            </p:nvSpPr>
            <p:spPr>
              <a:xfrm>
                <a:off x="6116782" y="1828800"/>
                <a:ext cx="4398818" cy="18401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a:latin typeface="Cambria Math" charset="0"/>
                                  </a:rPr>
                                  <m:t>47.1</m:t>
                                </m:r>
                              </m:e>
                              <m:e>
                                <m:r>
                                  <a:rPr lang="en-US">
                                    <a:latin typeface="Cambria Math" charset="0"/>
                                  </a:rPr>
                                  <m:t>56.52</m:t>
                                </m:r>
                              </m:e>
                              <m:e>
                                <m:r>
                                  <a:rPr lang="en-US">
                                    <a:latin typeface="Cambria Math" charset="0"/>
                                  </a:rPr>
                                  <m:t>65.94</m:t>
                                </m:r>
                              </m:e>
                            </m:mr>
                            <m:mr>
                              <m:e>
                                <m:r>
                                  <a:rPr lang="en-US">
                                    <a:latin typeface="Cambria Math" charset="0"/>
                                  </a:rPr>
                                  <m:t>131.88</m:t>
                                </m:r>
                              </m:e>
                              <m:e>
                                <m:r>
                                  <a:rPr lang="en-US">
                                    <a:latin typeface="Cambria Math" charset="0"/>
                                  </a:rPr>
                                  <m:t>169.56</m:t>
                                </m:r>
                              </m:e>
                              <m:e>
                                <m:r>
                                  <a:rPr lang="en-US">
                                    <a:latin typeface="Cambria Math" charset="0"/>
                                  </a:rPr>
                                  <m:t>207.24</m:t>
                                </m:r>
                              </m:e>
                            </m:mr>
                            <m:mr>
                              <m:e>
                                <m:r>
                                  <a:rPr lang="en-US">
                                    <a:latin typeface="Cambria Math" charset="0"/>
                                  </a:rPr>
                                  <m:t>216.66</m:t>
                                </m:r>
                              </m:e>
                              <m:e>
                                <m:r>
                                  <a:rPr lang="en-US">
                                    <a:latin typeface="Cambria Math" charset="0"/>
                                  </a:rPr>
                                  <m:t>282.6</m:t>
                                </m:r>
                              </m:e>
                              <m:e>
                                <m:r>
                                  <a:rPr lang="en-US">
                                    <a:latin typeface="Cambria Math" charset="0"/>
                                  </a:rPr>
                                  <m:t>348.54</m:t>
                                </m:r>
                              </m:e>
                            </m:mr>
                          </m:m>
                        </m:e>
                      </m:d>
                      <m:r>
                        <a:rPr lang="en-US">
                          <a:latin typeface="Cambria Math" charset="0"/>
                        </a:rPr>
                        <m:t> </m:t>
                      </m:r>
                    </m:oMath>
                  </m:oMathPara>
                </a14:m>
                <a:endParaRPr lang="en-US" dirty="0">
                  <a:latin typeface="Cambria Math" charset="0"/>
                </a:endParaRPr>
              </a:p>
              <a:p>
                <a:endParaRPr lang="en-US" dirty="0">
                  <a:latin typeface="Cambria Math" charset="0"/>
                </a:endParaRPr>
              </a:p>
              <a:p>
                <a:pPr/>
                <a14:m>
                  <m:oMathPara xmlns:m="http://schemas.openxmlformats.org/officeDocument/2006/math">
                    <m:oMathParaPr>
                      <m:jc m:val="centerGroup"/>
                    </m:oMathParaPr>
                    <m:oMath xmlns:m="http://schemas.openxmlformats.org/officeDocument/2006/math">
                      <m:r>
                        <a:rPr lang="en-US">
                          <a:latin typeface="Cambria Math" charset="0"/>
                        </a:rPr>
                        <m:t>=</m:t>
                      </m:r>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a:latin typeface="Cambria Math" charset="0"/>
                                  </a:rPr>
                                  <m:t>0</m:t>
                                </m:r>
                              </m:e>
                              <m:e>
                                <m:r>
                                  <a:rPr lang="en-US">
                                    <a:latin typeface="Cambria Math" charset="0"/>
                                  </a:rPr>
                                  <m:t>1</m:t>
                                </m:r>
                              </m:e>
                              <m:e>
                                <m:r>
                                  <a:rPr lang="en-US">
                                    <a:latin typeface="Cambria Math" charset="0"/>
                                  </a:rPr>
                                  <m:t>2</m:t>
                                </m:r>
                              </m:e>
                            </m:mr>
                            <m:mr>
                              <m:e>
                                <m:r>
                                  <a:rPr lang="en-US">
                                    <a:latin typeface="Cambria Math" charset="0"/>
                                  </a:rPr>
                                  <m:t>3</m:t>
                                </m:r>
                              </m:e>
                              <m:e>
                                <m:r>
                                  <a:rPr lang="en-US">
                                    <a:latin typeface="Cambria Math" charset="0"/>
                                  </a:rPr>
                                  <m:t>4</m:t>
                                </m:r>
                              </m:e>
                              <m:e>
                                <m:r>
                                  <a:rPr lang="en-US">
                                    <a:latin typeface="Cambria Math" charset="0"/>
                                  </a:rPr>
                                  <m:t>5</m:t>
                                </m:r>
                              </m:e>
                            </m:mr>
                            <m:mr>
                              <m:e>
                                <m:r>
                                  <a:rPr lang="en-US">
                                    <a:latin typeface="Cambria Math" charset="0"/>
                                  </a:rPr>
                                  <m:t>6</m:t>
                                </m:r>
                              </m:e>
                              <m:e>
                                <m:r>
                                  <a:rPr lang="en-US">
                                    <a:latin typeface="Cambria Math" charset="0"/>
                                  </a:rPr>
                                  <m:t>7</m:t>
                                </m:r>
                              </m:e>
                              <m:e>
                                <m:r>
                                  <a:rPr lang="en-US">
                                    <a:latin typeface="Cambria Math" charset="0"/>
                                  </a:rPr>
                                  <m:t>8</m:t>
                                </m:r>
                              </m:e>
                            </m:mr>
                          </m:m>
                        </m:e>
                      </m:d>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r>
                                  <a:rPr lang="en-US">
                                    <a:latin typeface="Cambria Math" charset="0"/>
                                  </a:rPr>
                                  <m:t>0</m:t>
                                </m:r>
                              </m:e>
                              <m:e>
                                <m:r>
                                  <a:rPr lang="en-US">
                                    <a:latin typeface="Cambria Math" charset="0"/>
                                  </a:rPr>
                                  <m:t>3.14</m:t>
                                </m:r>
                              </m:e>
                              <m:e>
                                <m:r>
                                  <a:rPr lang="en-US">
                                    <a:latin typeface="Cambria Math" charset="0"/>
                                  </a:rPr>
                                  <m:t>6.28</m:t>
                                </m:r>
                              </m:e>
                            </m:mr>
                            <m:mr>
                              <m:e>
                                <m:r>
                                  <a:rPr lang="en-US">
                                    <a:latin typeface="Cambria Math" charset="0"/>
                                  </a:rPr>
                                  <m:t>9.42</m:t>
                                </m:r>
                              </m:e>
                              <m:e>
                                <m:r>
                                  <a:rPr lang="en-US">
                                    <a:latin typeface="Cambria Math" charset="0"/>
                                  </a:rPr>
                                  <m:t>12.56</m:t>
                                </m:r>
                              </m:e>
                              <m:e>
                                <m:r>
                                  <a:rPr lang="en-US">
                                    <a:latin typeface="Cambria Math" charset="0"/>
                                  </a:rPr>
                                  <m:t>15.7</m:t>
                                </m:r>
                              </m:e>
                            </m:mr>
                            <m:mr>
                              <m:e>
                                <m:r>
                                  <a:rPr lang="en-US">
                                    <a:latin typeface="Cambria Math" charset="0"/>
                                  </a:rPr>
                                  <m:t>18.84</m:t>
                                </m:r>
                              </m:e>
                              <m:e>
                                <m:r>
                                  <a:rPr lang="en-US">
                                    <a:latin typeface="Cambria Math" charset="0"/>
                                  </a:rPr>
                                  <m:t>21.98</m:t>
                                </m:r>
                              </m:e>
                              <m:e>
                                <m:r>
                                  <a:rPr lang="en-US">
                                    <a:latin typeface="Cambria Math" charset="0"/>
                                  </a:rPr>
                                  <m:t>25.12</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6116782" y="1828800"/>
                <a:ext cx="4398818" cy="1840184"/>
              </a:xfrm>
              <a:prstGeom prst="rect">
                <a:avLst/>
              </a:prstGeom>
              <a:blipFill>
                <a:blip r:embed="rId2"/>
                <a:stretch>
                  <a:fillRect/>
                </a:stretch>
              </a:blipFill>
            </p:spPr>
            <p:txBody>
              <a:bodyPr/>
              <a:lstStyle/>
              <a:p>
                <a:r>
                  <a:rPr lang="en-CA">
                    <a:noFill/>
                  </a:rPr>
                  <a:t> </a:t>
                </a:r>
              </a:p>
            </p:txBody>
          </p:sp>
        </mc:Fallback>
      </mc:AlternateContent>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711036" y="1295400"/>
            <a:ext cx="4405746" cy="5257800"/>
          </a:xfrm>
          <a:prstGeom prst="rect">
            <a:avLst/>
          </a:prstGeom>
        </p:spPr>
      </p:pic>
    </p:spTree>
    <p:extLst>
      <p:ext uri="{BB962C8B-B14F-4D97-AF65-F5344CB8AC3E}">
        <p14:creationId xmlns:p14="http://schemas.microsoft.com/office/powerpoint/2010/main" val="1767307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5738</Words>
  <Application>Microsoft Office PowerPoint</Application>
  <PresentationFormat>Widescreen</PresentationFormat>
  <Paragraphs>598</Paragraphs>
  <Slides>104</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104</vt:i4>
      </vt:variant>
    </vt:vector>
  </HeadingPairs>
  <TitlesOfParts>
    <vt:vector size="113" baseType="lpstr">
      <vt:lpstr>Arial</vt:lpstr>
      <vt:lpstr>Calibri</vt:lpstr>
      <vt:lpstr>Calibri Light</vt:lpstr>
      <vt:lpstr>Cambria Math</vt:lpstr>
      <vt:lpstr>Symbol</vt:lpstr>
      <vt:lpstr>Times New Roman</vt:lpstr>
      <vt:lpstr>Office Theme</vt:lpstr>
      <vt:lpstr>Document</vt:lpstr>
      <vt:lpstr>Equation</vt:lpstr>
      <vt:lpstr>Parallel Algorithms</vt:lpstr>
      <vt:lpstr>Parallel Algorithms</vt:lpstr>
      <vt:lpstr>Classes of Parallel Algorithms</vt:lpstr>
      <vt:lpstr>Fork-Join</vt:lpstr>
      <vt:lpstr>Fork-Join Example</vt:lpstr>
      <vt:lpstr>Divide and Conquer</vt:lpstr>
      <vt:lpstr>Divide and Conquer Example: Quicksort</vt:lpstr>
      <vt:lpstr>Divide and Conquer Example: Quicksort</vt:lpstr>
      <vt:lpstr>Divide and Conquer Example: Quicksort</vt:lpstr>
      <vt:lpstr>Divide and Conquer Example: Quicksort</vt:lpstr>
      <vt:lpstr>Divide and Conquer Example: Quicksort</vt:lpstr>
      <vt:lpstr>Distributed Quicksort</vt:lpstr>
      <vt:lpstr>Distributed Quicksort</vt:lpstr>
      <vt:lpstr>Distributed Quicksort</vt:lpstr>
      <vt:lpstr>Distributed Quicksort</vt:lpstr>
      <vt:lpstr>Distributed Quicksort</vt:lpstr>
      <vt:lpstr>Distributed Quicksort</vt:lpstr>
      <vt:lpstr>Distributed Quicksort</vt:lpstr>
      <vt:lpstr>Distributed Quicksort</vt:lpstr>
      <vt:lpstr>Manager Worker</vt:lpstr>
      <vt:lpstr>Manager Worker Example</vt:lpstr>
      <vt:lpstr>Embarrassingly Parallel</vt:lpstr>
      <vt:lpstr>Embarrassingly Parallel Example</vt:lpstr>
      <vt:lpstr>Embarrassingly Parallel Example: Pi</vt:lpstr>
      <vt:lpstr>Embarrassingly Parallel Example: Pi</vt:lpstr>
      <vt:lpstr>Halo-exchange</vt:lpstr>
      <vt:lpstr>Halo Exchange</vt:lpstr>
      <vt:lpstr>Halo Exchange Example – The Advection Equation</vt:lpstr>
      <vt:lpstr>The Advection Equation</vt:lpstr>
      <vt:lpstr>The Advection Equation</vt:lpstr>
      <vt:lpstr>Halo Exchange – the advection equation</vt:lpstr>
      <vt:lpstr>Halo Exchange – the advection equation</vt:lpstr>
      <vt:lpstr>Halo Exchange – the advection equation</vt:lpstr>
      <vt:lpstr>Halo Exchange – the advection equation</vt:lpstr>
      <vt:lpstr>Halo Exchange – Sparse Matrix Vector Multiplication</vt:lpstr>
      <vt:lpstr>Halo Exchange – Sparse Matrix Vector Multiplication</vt:lpstr>
      <vt:lpstr>Halo Exchange – Sparse Matrix Vector Multiplication</vt:lpstr>
      <vt:lpstr>Halo Exchange – Sparse Matrix Vector Multiplication</vt:lpstr>
      <vt:lpstr>Halo Exchange – Sparse Matrix Vector Multiplication</vt:lpstr>
      <vt:lpstr>Permutation:  Cannon’s Algorithm</vt:lpstr>
      <vt:lpstr>Cannon’s Algorithm</vt:lpstr>
      <vt:lpstr>Cannon’s Algorithm</vt:lpstr>
      <vt:lpstr>Cannon’s Algorithm</vt:lpstr>
      <vt:lpstr>Cannon’s Algorithm</vt:lpstr>
      <vt:lpstr>Cannon’s Algorithm</vt:lpstr>
      <vt:lpstr>Cannon’s Algorithm</vt:lpstr>
      <vt:lpstr>Cannon’s Algorithm</vt:lpstr>
      <vt:lpstr>Cannon’s Algorithm</vt:lpstr>
      <vt:lpstr>Cannon’s Algorithm</vt:lpstr>
      <vt:lpstr>Cannon’s Algorithm</vt:lpstr>
      <vt:lpstr>Task Dataflow: Breadth first search</vt:lpstr>
      <vt:lpstr>Task Dataflow: Breadth first search</vt:lpstr>
      <vt:lpstr>Breadth first search</vt:lpstr>
      <vt:lpstr>Breadth first search</vt:lpstr>
      <vt:lpstr>Breadth first search</vt:lpstr>
      <vt:lpstr>Breadth first search</vt:lpstr>
      <vt:lpstr>Parallel Algorithms</vt:lpstr>
      <vt:lpstr>Fork Join</vt:lpstr>
      <vt:lpstr>PowerPoint Presentation</vt:lpstr>
      <vt:lpstr>Divide-and-Conquer</vt:lpstr>
      <vt:lpstr>More Interesting Divide And conquer</vt:lpstr>
      <vt:lpstr>Divide up the problem</vt:lpstr>
      <vt:lpstr>Another way of writing it (base r)</vt:lpstr>
      <vt:lpstr>Example</vt:lpstr>
      <vt:lpstr>PowerPoint Presentation</vt:lpstr>
      <vt:lpstr>PowerPoint Presentation</vt:lpstr>
      <vt:lpstr>PowerPoint Presentation</vt:lpstr>
      <vt:lpstr>Final Answer</vt:lpstr>
      <vt:lpstr>Halo Exchange</vt:lpstr>
      <vt:lpstr>Mesh Exchange – General Idea</vt:lpstr>
      <vt:lpstr>Details?</vt:lpstr>
      <vt:lpstr>PowerPoint Presentation</vt:lpstr>
      <vt:lpstr>PowerPoint Presentation</vt:lpstr>
      <vt:lpstr>PowerPoint Presentation</vt:lpstr>
      <vt:lpstr>Permutation</vt:lpstr>
      <vt:lpstr>Manager Worker</vt:lpstr>
      <vt:lpstr>Task Dataflow</vt:lpstr>
      <vt:lpstr>Task Parallel Library Dataflow</vt:lpstr>
      <vt:lpstr>PowerPoint Presentation</vt:lpstr>
      <vt:lpstr>PowerPoint Presentation</vt:lpstr>
      <vt:lpstr>The News</vt:lpstr>
      <vt:lpstr>Libraries</vt:lpstr>
      <vt:lpstr>Libraries</vt:lpstr>
      <vt:lpstr>Purpose of libraries</vt:lpstr>
      <vt:lpstr>Widely Used HPC libraries and their Application Domain</vt:lpstr>
      <vt:lpstr>Examples of Library Dependencies in Common HPC Applications</vt:lpstr>
      <vt:lpstr>BLAS</vt:lpstr>
      <vt:lpstr>CDC 7600</vt:lpstr>
      <vt:lpstr>BLAS</vt:lpstr>
      <vt:lpstr>BLAS</vt:lpstr>
      <vt:lpstr>The core BLAS precision prefixes </vt:lpstr>
      <vt:lpstr>BLAS Level 1 operations : Vector Rotations</vt:lpstr>
      <vt:lpstr>BLAS Level 1 operations : Vector Operations without a dot product</vt:lpstr>
      <vt:lpstr>BLAS Level 1 operations : Vector Operations with a dot product</vt:lpstr>
      <vt:lpstr>BLAS Level 1 operations : Vector Norms</vt:lpstr>
      <vt:lpstr>Matrix Types supported in BLAS Level 2 and 3</vt:lpstr>
      <vt:lpstr>BLAS Level 2 and Level 3 operations </vt:lpstr>
      <vt:lpstr>Example CBLAS DGEMM</vt:lpstr>
      <vt:lpstr>Example CBLAS DGEMM</vt:lpstr>
      <vt:lpstr>LAPACK Driver Routines</vt:lpstr>
      <vt:lpstr>LAPACK Example: DGESV</vt:lpstr>
      <vt:lpstr>LAPACK Example: DGESV</vt:lpstr>
      <vt:lpstr>GSL BLAS DGEMM Example</vt:lpstr>
      <vt:lpstr>PETSc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Brian Srivastava</cp:lastModifiedBy>
  <cp:revision>6</cp:revision>
  <dcterms:created xsi:type="dcterms:W3CDTF">2019-05-20T15:25:03Z</dcterms:created>
  <dcterms:modified xsi:type="dcterms:W3CDTF">2023-02-15T21:00:34Z</dcterms:modified>
</cp:coreProperties>
</file>